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8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7" r:id="rId14"/>
    <p:sldId id="298" r:id="rId15"/>
    <p:sldId id="300" r:id="rId16"/>
    <p:sldId id="301" r:id="rId17"/>
    <p:sldId id="302" r:id="rId18"/>
    <p:sldId id="304" r:id="rId19"/>
    <p:sldId id="30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15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462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19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753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82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16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124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576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486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12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85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523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17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161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367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470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670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320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68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EA0BA9-7609-4085-A11C-29F99A86B3E5}" type="datetimeFigureOut">
              <a:rPr lang="fa-IR" smtClean="0"/>
              <a:t>01/07/1446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E55AB9-A0E5-4384-86E2-E2F55FDC8E3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947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1" r:id="rId18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C90A6C-A275-4AB5-86A2-3831E7386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6963"/>
            <a:ext cx="9144000" cy="2509213"/>
          </a:xfrm>
        </p:spPr>
        <p:txBody>
          <a:bodyPr/>
          <a:lstStyle/>
          <a:p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«توسعه زنجیره ارزش در صنایع پلاستیک ایران و توصیه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B Zar" panose="00000400000000000000" pitchFamily="2" charset="-78"/>
              </a:rPr>
              <a:t>‌</a:t>
            </a:r>
            <a:r>
              <a:rPr lang="fa-I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B Zar" panose="00000400000000000000" pitchFamily="2" charset="-78"/>
              </a:rPr>
              <a:t>هایی برای پیوستن به زنجیره های ارزش جهانی»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BEAEB71-D23E-4415-8325-F031B5FE4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7291"/>
            <a:ext cx="9144000" cy="553307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rgbClr val="1D3E7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افسانه شفیعی</a:t>
            </a:r>
            <a:endParaRPr lang="en-US" b="1" dirty="0">
              <a:solidFill>
                <a:srgbClr val="1D3E7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CC77D-AA38-472B-A4CC-6A065FC46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48" y="700410"/>
            <a:ext cx="1427749" cy="1130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DA2BA0-25A1-4313-AA97-AA90A0977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96733"/>
            <a:ext cx="1138995" cy="1130300"/>
          </a:xfrm>
          <a:prstGeom prst="rect">
            <a:avLst/>
          </a:prstGeom>
        </p:spPr>
      </p:pic>
      <p:sp>
        <p:nvSpPr>
          <p:cNvPr id="10" name="Subtitle 4">
            <a:extLst>
              <a:ext uri="{FF2B5EF4-FFF2-40B4-BE49-F238E27FC236}">
                <a16:creationId xmlns:a16="http://schemas.microsoft.com/office/drawing/2014/main" id="{F4E31939-AA1C-4C0E-87B8-55F7B97373EF}"/>
              </a:ext>
            </a:extLst>
          </p:cNvPr>
          <p:cNvSpPr txBox="1">
            <a:spLocks/>
          </p:cNvSpPr>
          <p:nvPr/>
        </p:nvSpPr>
        <p:spPr>
          <a:xfrm>
            <a:off x="1524000" y="5932620"/>
            <a:ext cx="9144000" cy="55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b="1" dirty="0">
                <a:solidFill>
                  <a:srgbClr val="1D3E7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دی ماه 1403</a:t>
            </a:r>
            <a:endParaRPr lang="en-US" sz="1800" b="1" dirty="0">
              <a:solidFill>
                <a:srgbClr val="1D3E7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31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C7DE04-5C76-ACA4-66A5-31FBD7A9C4D8}"/>
              </a:ext>
            </a:extLst>
          </p:cNvPr>
          <p:cNvGrpSpPr/>
          <p:nvPr/>
        </p:nvGrpSpPr>
        <p:grpSpPr>
          <a:xfrm>
            <a:off x="540910" y="1886650"/>
            <a:ext cx="11189607" cy="3995940"/>
            <a:chOff x="831192" y="1741510"/>
            <a:chExt cx="11189607" cy="39959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5F37107-366A-0491-0676-C495402D8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7165" y="3911509"/>
              <a:ext cx="3518436" cy="18259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15547D-D3AF-8032-4DF9-5B73100CF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1192" y="1794199"/>
              <a:ext cx="6890864" cy="3865607"/>
            </a:xfrm>
            <a:prstGeom prst="rect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4BE9829-7306-049D-4C68-460741554A0D}"/>
                </a:ext>
              </a:extLst>
            </p:cNvPr>
            <p:cNvSpPr/>
            <p:nvPr/>
          </p:nvSpPr>
          <p:spPr>
            <a:xfrm>
              <a:off x="9214942" y="4927053"/>
              <a:ext cx="12212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1600" b="1" dirty="0">
                  <a:cs typeface="B Traffic" pitchFamily="2" charset="-78"/>
                </a:rPr>
                <a:t>سهم ارزشی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1B88702-E022-A000-40E4-4CFB766C9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7164" y="1741510"/>
              <a:ext cx="3753635" cy="2016164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AFEF57-524B-6742-C278-072BEC352693}"/>
                </a:ext>
              </a:extLst>
            </p:cNvPr>
            <p:cNvSpPr/>
            <p:nvPr/>
          </p:nvSpPr>
          <p:spPr>
            <a:xfrm>
              <a:off x="9071428" y="2695906"/>
              <a:ext cx="114511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1600" b="1" dirty="0">
                  <a:cs typeface="B Traffic" pitchFamily="2" charset="-78"/>
                </a:rPr>
                <a:t>سهم وزنی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E0F119-4EBA-DCD4-1DCA-AB395BB59B2F}"/>
              </a:ext>
            </a:extLst>
          </p:cNvPr>
          <p:cNvSpPr/>
          <p:nvPr/>
        </p:nvSpPr>
        <p:spPr>
          <a:xfrm>
            <a:off x="1239998" y="2107638"/>
            <a:ext cx="5714983" cy="353640"/>
          </a:xfrm>
          <a:prstGeom prst="roundRect">
            <a:avLst>
              <a:gd name="adj" fmla="val 11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ساختار چند قطبی بازار خرید و فروش پلاستیک در فرم اولیه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3FE4D2AF-A5AF-6900-6B82-BF86D0C4A728}"/>
              </a:ext>
            </a:extLst>
          </p:cNvPr>
          <p:cNvGraphicFramePr>
            <a:graphicFrameLocks noGrp="1"/>
          </p:cNvGraphicFramePr>
          <p:nvPr/>
        </p:nvGraphicFramePr>
        <p:xfrm>
          <a:off x="540910" y="6061045"/>
          <a:ext cx="1129881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42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004017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85572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340033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0196FA-378B-915C-429E-C7624D6D30BD}"/>
              </a:ext>
            </a:extLst>
          </p:cNvPr>
          <p:cNvSpPr/>
          <p:nvPr/>
        </p:nvSpPr>
        <p:spPr>
          <a:xfrm>
            <a:off x="422729" y="1199408"/>
            <a:ext cx="11416993" cy="304800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195DB-4647-A0FE-4DBF-3E4AF5B881A1}"/>
              </a:ext>
            </a:extLst>
          </p:cNvPr>
          <p:cNvSpPr txBox="1"/>
          <p:nvPr/>
        </p:nvSpPr>
        <p:spPr>
          <a:xfrm>
            <a:off x="908486" y="1498815"/>
            <a:ext cx="1093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2-2. فشار رقابت در بازار جهانی صنایع پلاستیک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417B5F-02E1-57D6-B492-265D34CBE19B}"/>
              </a:ext>
            </a:extLst>
          </p:cNvPr>
          <p:cNvSpPr/>
          <p:nvPr/>
        </p:nvSpPr>
        <p:spPr>
          <a:xfrm>
            <a:off x="540910" y="3258052"/>
            <a:ext cx="514939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آمریکا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DCA4E-64E9-AD97-38F9-287FFF396918}"/>
              </a:ext>
            </a:extLst>
          </p:cNvPr>
          <p:cNvSpPr/>
          <p:nvPr/>
        </p:nvSpPr>
        <p:spPr>
          <a:xfrm>
            <a:off x="5915152" y="3144132"/>
            <a:ext cx="402521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چین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A17A4-CD47-4824-7418-04351447D933}"/>
              </a:ext>
            </a:extLst>
          </p:cNvPr>
          <p:cNvSpPr/>
          <p:nvPr/>
        </p:nvSpPr>
        <p:spPr>
          <a:xfrm>
            <a:off x="3600449" y="2717376"/>
            <a:ext cx="428625" cy="179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آلمان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187F29-0154-C82F-0333-C23E79B37B57}"/>
              </a:ext>
            </a:extLst>
          </p:cNvPr>
          <p:cNvSpPr/>
          <p:nvPr/>
        </p:nvSpPr>
        <p:spPr>
          <a:xfrm>
            <a:off x="6676768" y="3144132"/>
            <a:ext cx="711789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ژاپن و کره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2F4A84-B094-48F6-3703-40A1153284CA}"/>
              </a:ext>
            </a:extLst>
          </p:cNvPr>
          <p:cNvSpPr/>
          <p:nvPr/>
        </p:nvSpPr>
        <p:spPr>
          <a:xfrm>
            <a:off x="6300230" y="4215172"/>
            <a:ext cx="436998" cy="175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مالزی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17495C-D25F-D63D-F653-360CD60F964D}"/>
              </a:ext>
            </a:extLst>
          </p:cNvPr>
          <p:cNvSpPr/>
          <p:nvPr/>
        </p:nvSpPr>
        <p:spPr>
          <a:xfrm>
            <a:off x="5622089" y="3887643"/>
            <a:ext cx="402521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هند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EBC3FD-58BE-7E5D-3126-2A2FDAAFF113}"/>
              </a:ext>
            </a:extLst>
          </p:cNvPr>
          <p:cNvSpPr/>
          <p:nvPr/>
        </p:nvSpPr>
        <p:spPr>
          <a:xfrm>
            <a:off x="2309384" y="4667676"/>
            <a:ext cx="506841" cy="1546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برزیل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FD8676-A8C9-C8E9-5591-1A0998CCC44B}"/>
              </a:ext>
            </a:extLst>
          </p:cNvPr>
          <p:cNvSpPr/>
          <p:nvPr/>
        </p:nvSpPr>
        <p:spPr>
          <a:xfrm>
            <a:off x="4447339" y="3812899"/>
            <a:ext cx="534236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عربستان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B3C03C-8278-DBAD-BE63-0E08FA89B5D9}"/>
              </a:ext>
            </a:extLst>
          </p:cNvPr>
          <p:cNvSpPr/>
          <p:nvPr/>
        </p:nvSpPr>
        <p:spPr>
          <a:xfrm>
            <a:off x="4254500" y="3089685"/>
            <a:ext cx="431800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ترکیه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DA1E4D-5519-5848-2F70-2F9B91253680}"/>
              </a:ext>
            </a:extLst>
          </p:cNvPr>
          <p:cNvSpPr/>
          <p:nvPr/>
        </p:nvSpPr>
        <p:spPr>
          <a:xfrm>
            <a:off x="771525" y="3860910"/>
            <a:ext cx="468473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مکزیک</a:t>
            </a:r>
            <a:endParaRPr lang="en-US" sz="900" dirty="0">
              <a:cs typeface="B Traffic" panose="00000400000000000000" pitchFamily="2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26D0572-443A-4554-956B-72BF2F8AC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33D87D-692B-4115-BADC-AE80FF9A1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34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CE29962-B811-79ED-980C-5468C327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5" y="1910589"/>
            <a:ext cx="7049621" cy="402835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E0F119-4EBA-DCD4-1DCA-AB395BB59B2F}"/>
              </a:ext>
            </a:extLst>
          </p:cNvPr>
          <p:cNvSpPr/>
          <p:nvPr/>
        </p:nvSpPr>
        <p:spPr>
          <a:xfrm>
            <a:off x="985039" y="2081039"/>
            <a:ext cx="5637591" cy="353640"/>
          </a:xfrm>
          <a:prstGeom prst="roundRect">
            <a:avLst>
              <a:gd name="adj" fmla="val 11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کثرت زنجیره های ارزش در بازار پلاستیک های فرم میانی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B2FA94-D2CF-ABDD-9C14-A476B3A1B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41" y="3913912"/>
            <a:ext cx="3380532" cy="1930722"/>
          </a:xfrm>
          <a:prstGeom prst="rect">
            <a:avLst/>
          </a:prstGeom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6C34AD-0E1C-0D98-A6E1-B60406C1FF1E}"/>
              </a:ext>
            </a:extLst>
          </p:cNvPr>
          <p:cNvSpPr/>
          <p:nvPr/>
        </p:nvSpPr>
        <p:spPr>
          <a:xfrm>
            <a:off x="8852428" y="4638166"/>
            <a:ext cx="1627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ارزشی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8257CF-2BBE-8ABC-E582-01E753079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60" y="1910589"/>
            <a:ext cx="3187904" cy="1963051"/>
          </a:xfrm>
          <a:prstGeom prst="rect">
            <a:avLst/>
          </a:prstGeom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CA7BFC-DFB3-4A6E-A655-6D7A108CA689}"/>
              </a:ext>
            </a:extLst>
          </p:cNvPr>
          <p:cNvSpPr/>
          <p:nvPr/>
        </p:nvSpPr>
        <p:spPr>
          <a:xfrm>
            <a:off x="8852427" y="2509366"/>
            <a:ext cx="16276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وزنی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D1254D33-580D-0580-688A-2DB41641D426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E704F57-FD7C-7728-546C-B9C08B017BB6}"/>
              </a:ext>
            </a:extLst>
          </p:cNvPr>
          <p:cNvSpPr/>
          <p:nvPr/>
        </p:nvSpPr>
        <p:spPr>
          <a:xfrm>
            <a:off x="422729" y="1199408"/>
            <a:ext cx="11416993" cy="304800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22F00F-36D8-F77F-1ADE-F74249E1D3AC}"/>
              </a:ext>
            </a:extLst>
          </p:cNvPr>
          <p:cNvSpPr/>
          <p:nvPr/>
        </p:nvSpPr>
        <p:spPr>
          <a:xfrm>
            <a:off x="944472" y="3304019"/>
            <a:ext cx="514939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آمریکا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AB8AA-2C2C-52B3-761E-0403D4A78514}"/>
              </a:ext>
            </a:extLst>
          </p:cNvPr>
          <p:cNvSpPr/>
          <p:nvPr/>
        </p:nvSpPr>
        <p:spPr>
          <a:xfrm>
            <a:off x="5823349" y="3345923"/>
            <a:ext cx="402521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چین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80A97C-F6E2-3D8E-C102-F743BFBF33E1}"/>
              </a:ext>
            </a:extLst>
          </p:cNvPr>
          <p:cNvSpPr/>
          <p:nvPr/>
        </p:nvSpPr>
        <p:spPr>
          <a:xfrm>
            <a:off x="3465661" y="2830088"/>
            <a:ext cx="428625" cy="179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آلمان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D52D2CC-C52D-E880-88A2-A576CED1B4D4}"/>
              </a:ext>
            </a:extLst>
          </p:cNvPr>
          <p:cNvSpPr/>
          <p:nvPr/>
        </p:nvSpPr>
        <p:spPr>
          <a:xfrm>
            <a:off x="6518729" y="3361534"/>
            <a:ext cx="711789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ژاپن و کره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22762D-B772-27E4-57A5-FC782CA1BD49}"/>
              </a:ext>
            </a:extLst>
          </p:cNvPr>
          <p:cNvSpPr/>
          <p:nvPr/>
        </p:nvSpPr>
        <p:spPr>
          <a:xfrm>
            <a:off x="6155605" y="4754547"/>
            <a:ext cx="436998" cy="175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مالزی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836FB8-88AD-6872-3B38-9ECB5CEC689C}"/>
              </a:ext>
            </a:extLst>
          </p:cNvPr>
          <p:cNvSpPr/>
          <p:nvPr/>
        </p:nvSpPr>
        <p:spPr>
          <a:xfrm>
            <a:off x="5196639" y="4154343"/>
            <a:ext cx="402521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هند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8BAD521-2759-587E-E546-2F4279A19854}"/>
              </a:ext>
            </a:extLst>
          </p:cNvPr>
          <p:cNvSpPr/>
          <p:nvPr/>
        </p:nvSpPr>
        <p:spPr>
          <a:xfrm>
            <a:off x="4102100" y="3317871"/>
            <a:ext cx="431800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ترکیه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8F75CE-9495-AEA0-6084-C388FC582251}"/>
              </a:ext>
            </a:extLst>
          </p:cNvPr>
          <p:cNvSpPr/>
          <p:nvPr/>
        </p:nvSpPr>
        <p:spPr>
          <a:xfrm>
            <a:off x="564142" y="4088433"/>
            <a:ext cx="468473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مکزیک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72D59F-9B68-A1A7-6142-FE5B5DF01AB2}"/>
              </a:ext>
            </a:extLst>
          </p:cNvPr>
          <p:cNvSpPr/>
          <p:nvPr/>
        </p:nvSpPr>
        <p:spPr>
          <a:xfrm>
            <a:off x="422729" y="2678643"/>
            <a:ext cx="411253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کانادا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A17E3B-B951-6795-B7FB-58819C155881}"/>
              </a:ext>
            </a:extLst>
          </p:cNvPr>
          <p:cNvSpPr txBox="1"/>
          <p:nvPr/>
        </p:nvSpPr>
        <p:spPr>
          <a:xfrm>
            <a:off x="908486" y="1498815"/>
            <a:ext cx="1093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2-2. فشار رقابت در بازار جهانی صنایع پلاستیک</a:t>
            </a:r>
            <a:endParaRPr lang="en-US" sz="1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85694E-AB64-4601-AEA3-DF275C208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1B550F-7338-4CD2-AC30-1C6739F099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38FBC2-F507-CFB6-2BF7-6652BF88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9" y="1884333"/>
            <a:ext cx="6664009" cy="402598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E0F119-4EBA-DCD4-1DCA-AB395BB59B2F}"/>
              </a:ext>
            </a:extLst>
          </p:cNvPr>
          <p:cNvSpPr/>
          <p:nvPr/>
        </p:nvSpPr>
        <p:spPr>
          <a:xfrm>
            <a:off x="934961" y="1989563"/>
            <a:ext cx="5583767" cy="353640"/>
          </a:xfrm>
          <a:prstGeom prst="roundRect">
            <a:avLst>
              <a:gd name="adj" fmla="val 11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کاهش درجه تمرکز در بازار قطعات واسطه ای پلاستیکی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DCABD8-BC6A-080B-97D8-4C70DED7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623" y="3729054"/>
            <a:ext cx="3744648" cy="2126929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6EDB2FA-F4CB-444D-733F-7488F4F4949D}"/>
              </a:ext>
            </a:extLst>
          </p:cNvPr>
          <p:cNvSpPr/>
          <p:nvPr/>
        </p:nvSpPr>
        <p:spPr>
          <a:xfrm>
            <a:off x="9282105" y="4501010"/>
            <a:ext cx="125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ارزشی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A88608C4-1FC1-52BE-2339-F9BFD9E1AAFD}"/>
              </a:ext>
            </a:extLst>
          </p:cNvPr>
          <p:cNvGraphicFramePr>
            <a:graphicFrameLocks noGrp="1"/>
          </p:cNvGraphicFramePr>
          <p:nvPr/>
        </p:nvGraphicFramePr>
        <p:xfrm>
          <a:off x="429491" y="6005625"/>
          <a:ext cx="11410231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254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989772A-7456-3275-FFC9-92B29ED7B94A}"/>
              </a:ext>
            </a:extLst>
          </p:cNvPr>
          <p:cNvSpPr/>
          <p:nvPr/>
        </p:nvSpPr>
        <p:spPr>
          <a:xfrm>
            <a:off x="422729" y="1199408"/>
            <a:ext cx="11416993" cy="304800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5CB17BB-9D81-70FD-D39C-93384FF6303C}"/>
              </a:ext>
            </a:extLst>
          </p:cNvPr>
          <p:cNvSpPr/>
          <p:nvPr/>
        </p:nvSpPr>
        <p:spPr>
          <a:xfrm>
            <a:off x="5740105" y="2406050"/>
            <a:ext cx="468473" cy="179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روسیه</a:t>
            </a:r>
            <a:endParaRPr lang="en-US" sz="900" dirty="0">
              <a:cs typeface="B Traffic" panose="000004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787426-97EB-FB66-BD27-5EE301B45199}"/>
              </a:ext>
            </a:extLst>
          </p:cNvPr>
          <p:cNvSpPr/>
          <p:nvPr/>
        </p:nvSpPr>
        <p:spPr>
          <a:xfrm>
            <a:off x="771525" y="3860910"/>
            <a:ext cx="468473" cy="1318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dirty="0">
                <a:cs typeface="B Traffic" panose="00000400000000000000" pitchFamily="2" charset="-78"/>
              </a:rPr>
              <a:t>مکزیک</a:t>
            </a:r>
            <a:endParaRPr lang="en-US" sz="900" dirty="0">
              <a:cs typeface="B Traffic" panose="0000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A2A945-972A-BC51-9B90-BA4EA7C04E12}"/>
              </a:ext>
            </a:extLst>
          </p:cNvPr>
          <p:cNvGrpSpPr/>
          <p:nvPr/>
        </p:nvGrpSpPr>
        <p:grpSpPr>
          <a:xfrm>
            <a:off x="422729" y="2566701"/>
            <a:ext cx="5982849" cy="2631906"/>
            <a:chOff x="422729" y="2566701"/>
            <a:chExt cx="5982849" cy="263190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B3173A-264C-CA1C-3D68-6939E68F89E6}"/>
                </a:ext>
              </a:extLst>
            </p:cNvPr>
            <p:cNvSpPr/>
            <p:nvPr/>
          </p:nvSpPr>
          <p:spPr>
            <a:xfrm>
              <a:off x="540910" y="3258052"/>
              <a:ext cx="514939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آمریکا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DF787D-E38C-A53B-F4C7-6EDD2A5F95E6}"/>
                </a:ext>
              </a:extLst>
            </p:cNvPr>
            <p:cNvSpPr/>
            <p:nvPr/>
          </p:nvSpPr>
          <p:spPr>
            <a:xfrm>
              <a:off x="5420828" y="3261117"/>
              <a:ext cx="402521" cy="179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چین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76B2272-30B0-A3E7-3BF2-6A316E6F7C9B}"/>
                </a:ext>
              </a:extLst>
            </p:cNvPr>
            <p:cNvSpPr/>
            <p:nvPr/>
          </p:nvSpPr>
          <p:spPr>
            <a:xfrm>
              <a:off x="5937105" y="4303924"/>
              <a:ext cx="468473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فیلیپین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587F9F-6D77-F1C9-96A0-4B1DDC558D32}"/>
                </a:ext>
              </a:extLst>
            </p:cNvPr>
            <p:cNvSpPr/>
            <p:nvPr/>
          </p:nvSpPr>
          <p:spPr>
            <a:xfrm>
              <a:off x="1675972" y="5043914"/>
              <a:ext cx="429054" cy="1546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برزیل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D89252-5DE7-2B95-9867-1005627B824F}"/>
                </a:ext>
              </a:extLst>
            </p:cNvPr>
            <p:cNvSpPr/>
            <p:nvPr/>
          </p:nvSpPr>
          <p:spPr>
            <a:xfrm>
              <a:off x="3929814" y="3708920"/>
              <a:ext cx="534236" cy="179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عربستان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5E38CB1-7835-BF4C-C402-1B4D29CB9A90}"/>
                </a:ext>
              </a:extLst>
            </p:cNvPr>
            <p:cNvSpPr/>
            <p:nvPr/>
          </p:nvSpPr>
          <p:spPr>
            <a:xfrm>
              <a:off x="422729" y="2566701"/>
              <a:ext cx="468473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کانادا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937C523-6152-351A-E4CB-077D2FC2B5B9}"/>
                </a:ext>
              </a:extLst>
            </p:cNvPr>
            <p:cNvSpPr/>
            <p:nvPr/>
          </p:nvSpPr>
          <p:spPr>
            <a:xfrm>
              <a:off x="5140325" y="4202712"/>
              <a:ext cx="433403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ویتنام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34EC8F7-E468-D984-DB89-1A31E3BDC219}"/>
                </a:ext>
              </a:extLst>
            </p:cNvPr>
            <p:cNvSpPr/>
            <p:nvPr/>
          </p:nvSpPr>
          <p:spPr>
            <a:xfrm>
              <a:off x="5029935" y="3665082"/>
              <a:ext cx="534236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بنگلادش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64756D-24B8-A6E3-BCF7-CF39A18130D4}"/>
                </a:ext>
              </a:extLst>
            </p:cNvPr>
            <p:cNvSpPr/>
            <p:nvPr/>
          </p:nvSpPr>
          <p:spPr>
            <a:xfrm>
              <a:off x="3067050" y="4112797"/>
              <a:ext cx="477838" cy="179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نیجریه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57BFF60-ACBC-BF20-A8BC-E7C0C00CD551}"/>
              </a:ext>
            </a:extLst>
          </p:cNvPr>
          <p:cNvGrpSpPr/>
          <p:nvPr/>
        </p:nvGrpSpPr>
        <p:grpSpPr>
          <a:xfrm>
            <a:off x="7881257" y="1898238"/>
            <a:ext cx="3399771" cy="1730333"/>
            <a:chOff x="7881257" y="1898238"/>
            <a:chExt cx="3399771" cy="173033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B3AF795-70A3-06A8-0C0C-1CDC28CEE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4623" y="1898238"/>
              <a:ext cx="3256405" cy="1730333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003223-5028-7A07-D125-BA221E34A5D8}"/>
                </a:ext>
              </a:extLst>
            </p:cNvPr>
            <p:cNvSpPr/>
            <p:nvPr/>
          </p:nvSpPr>
          <p:spPr>
            <a:xfrm>
              <a:off x="9088141" y="2375684"/>
              <a:ext cx="12550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1600" b="1" dirty="0">
                  <a:cs typeface="B Traffic" pitchFamily="2" charset="-78"/>
                </a:rPr>
                <a:t>سهم وزنی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A835DC-5E9F-3260-A7C9-8C8B10268C50}"/>
                </a:ext>
              </a:extLst>
            </p:cNvPr>
            <p:cNvSpPr txBox="1"/>
            <p:nvPr/>
          </p:nvSpPr>
          <p:spPr>
            <a:xfrm>
              <a:off x="7881257" y="3323961"/>
              <a:ext cx="526544" cy="276999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a-IR" sz="1200" b="1" dirty="0">
                  <a:cs typeface="B Traffic" panose="00000400000000000000" pitchFamily="2" charset="-78"/>
                </a:rPr>
                <a:t>5.3%</a:t>
              </a:r>
              <a:endParaRPr lang="en-US" sz="1200" b="1" dirty="0">
                <a:cs typeface="B Traffic" panose="00000400000000000000" pitchFamily="2" charset="-78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AD1CF95-F6F9-A103-63F9-1F2C3ADA1551}"/>
              </a:ext>
            </a:extLst>
          </p:cNvPr>
          <p:cNvSpPr txBox="1"/>
          <p:nvPr/>
        </p:nvSpPr>
        <p:spPr>
          <a:xfrm>
            <a:off x="908486" y="1498815"/>
            <a:ext cx="1093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2-2. فشار رقابت در بازار جهانی صنایع پلاستیک</a:t>
            </a:r>
            <a:endParaRPr lang="en-US" sz="1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1C7F30-E532-4415-9A08-64D308698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8E99C06-DC49-45C1-9CA2-245E1DA48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9ADF03-667E-B536-F5A8-38F502861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29" y="3923587"/>
            <a:ext cx="3457887" cy="1831127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DABBD0-60D9-9D95-C170-1D79798F7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521" y="2114111"/>
            <a:ext cx="2903909" cy="1470923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C9657C-2767-437F-BADA-FDB4F74D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818" y="2011968"/>
            <a:ext cx="6694691" cy="38360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E0F119-4EBA-DCD4-1DCA-AB395BB59B2F}"/>
              </a:ext>
            </a:extLst>
          </p:cNvPr>
          <p:cNvSpPr/>
          <p:nvPr/>
        </p:nvSpPr>
        <p:spPr>
          <a:xfrm>
            <a:off x="367309" y="2137532"/>
            <a:ext cx="6767780" cy="353640"/>
          </a:xfrm>
          <a:prstGeom prst="roundRect">
            <a:avLst>
              <a:gd name="adj" fmla="val 11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ساختار نیمه متمرکز زنجیره های ارزش در بازار محصولات پلاستیکی نهایی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DB2FA-F4CB-444D-733F-7488F4F4949D}"/>
              </a:ext>
            </a:extLst>
          </p:cNvPr>
          <p:cNvSpPr/>
          <p:nvPr/>
        </p:nvSpPr>
        <p:spPr>
          <a:xfrm>
            <a:off x="8954214" y="4783782"/>
            <a:ext cx="125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ارزشی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03223-5028-7A07-D125-BA221E34A5D8}"/>
              </a:ext>
            </a:extLst>
          </p:cNvPr>
          <p:cNvSpPr/>
          <p:nvPr/>
        </p:nvSpPr>
        <p:spPr>
          <a:xfrm>
            <a:off x="8809974" y="2849572"/>
            <a:ext cx="125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وزنی</a:t>
            </a:r>
          </a:p>
        </p:txBody>
      </p: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5D65B337-48BC-A660-D0D7-4395DF2CEC07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374760-0344-933D-2C9A-856897AF3B51}"/>
              </a:ext>
            </a:extLst>
          </p:cNvPr>
          <p:cNvSpPr/>
          <p:nvPr/>
        </p:nvSpPr>
        <p:spPr>
          <a:xfrm>
            <a:off x="422729" y="1199408"/>
            <a:ext cx="11416993" cy="304800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483E41-B4B7-0264-F929-7E8086F588BC}"/>
              </a:ext>
            </a:extLst>
          </p:cNvPr>
          <p:cNvGrpSpPr/>
          <p:nvPr/>
        </p:nvGrpSpPr>
        <p:grpSpPr>
          <a:xfrm>
            <a:off x="635131" y="2676173"/>
            <a:ext cx="6520525" cy="2221387"/>
            <a:chOff x="289380" y="1869155"/>
            <a:chExt cx="6520525" cy="222138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A4D7EB-306A-A863-BA75-8BB476694BF2}"/>
                </a:ext>
              </a:extLst>
            </p:cNvPr>
            <p:cNvSpPr/>
            <p:nvPr/>
          </p:nvSpPr>
          <p:spPr>
            <a:xfrm>
              <a:off x="399495" y="2949431"/>
              <a:ext cx="514939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مکزیک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0FE96B-F6EB-0695-0532-7EB73863062A}"/>
                </a:ext>
              </a:extLst>
            </p:cNvPr>
            <p:cNvSpPr/>
            <p:nvPr/>
          </p:nvSpPr>
          <p:spPr>
            <a:xfrm>
              <a:off x="422729" y="2566701"/>
              <a:ext cx="468473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آمریکا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5659C6-D7FA-CB3B-5661-2A46C56AC069}"/>
                </a:ext>
              </a:extLst>
            </p:cNvPr>
            <p:cNvSpPr/>
            <p:nvPr/>
          </p:nvSpPr>
          <p:spPr>
            <a:xfrm>
              <a:off x="6379068" y="3914689"/>
              <a:ext cx="430837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مالزی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A0C6A5-E176-25DE-9399-7D21FD892E80}"/>
                </a:ext>
              </a:extLst>
            </p:cNvPr>
            <p:cNvSpPr/>
            <p:nvPr/>
          </p:nvSpPr>
          <p:spPr>
            <a:xfrm>
              <a:off x="289380" y="1910735"/>
              <a:ext cx="393570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کانادا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544A78-9044-B201-D6DF-1A8A5B82D11B}"/>
                </a:ext>
              </a:extLst>
            </p:cNvPr>
            <p:cNvSpPr/>
            <p:nvPr/>
          </p:nvSpPr>
          <p:spPr>
            <a:xfrm>
              <a:off x="3285450" y="1869155"/>
              <a:ext cx="414272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آلمان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FAFB4CC-7C5B-DD16-1AC9-033984A89AC8}"/>
                </a:ext>
              </a:extLst>
            </p:cNvPr>
            <p:cNvSpPr/>
            <p:nvPr/>
          </p:nvSpPr>
          <p:spPr>
            <a:xfrm>
              <a:off x="2617047" y="2191914"/>
              <a:ext cx="477838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فرانسه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1AB27D6-69FA-E9C7-F7FA-7E86E092DDFB}"/>
                </a:ext>
              </a:extLst>
            </p:cNvPr>
            <p:cNvSpPr/>
            <p:nvPr/>
          </p:nvSpPr>
          <p:spPr>
            <a:xfrm>
              <a:off x="3492586" y="2206350"/>
              <a:ext cx="534236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اروگوئه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2F73116-4FAB-C468-2A27-A899C8A8A54B}"/>
                </a:ext>
              </a:extLst>
            </p:cNvPr>
            <p:cNvSpPr/>
            <p:nvPr/>
          </p:nvSpPr>
          <p:spPr>
            <a:xfrm>
              <a:off x="5420828" y="2365650"/>
              <a:ext cx="353234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چین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5F097B8-0FEE-2E8A-8921-33B1B3196FCF}"/>
                </a:ext>
              </a:extLst>
            </p:cNvPr>
            <p:cNvSpPr/>
            <p:nvPr/>
          </p:nvSpPr>
          <p:spPr>
            <a:xfrm>
              <a:off x="5081881" y="2960701"/>
              <a:ext cx="353234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هند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F67510-2F1B-A6CF-AEFA-0A613EFC484B}"/>
                </a:ext>
              </a:extLst>
            </p:cNvPr>
            <p:cNvSpPr/>
            <p:nvPr/>
          </p:nvSpPr>
          <p:spPr>
            <a:xfrm>
              <a:off x="5990924" y="3243176"/>
              <a:ext cx="485606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فیلیپین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0DA865F-BDE0-E7AC-B668-005E1E43A705}"/>
                </a:ext>
              </a:extLst>
            </p:cNvPr>
            <p:cNvSpPr/>
            <p:nvPr/>
          </p:nvSpPr>
          <p:spPr>
            <a:xfrm>
              <a:off x="6379067" y="2321616"/>
              <a:ext cx="359399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ژاپن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1771209-980C-E280-0F75-6621160DB216}"/>
                </a:ext>
              </a:extLst>
            </p:cNvPr>
            <p:cNvSpPr/>
            <p:nvPr/>
          </p:nvSpPr>
          <p:spPr>
            <a:xfrm>
              <a:off x="5664524" y="3593394"/>
              <a:ext cx="549560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اندونزی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C8ACDC4-FD2B-E534-A21A-CADCD5E5A151}"/>
              </a:ext>
            </a:extLst>
          </p:cNvPr>
          <p:cNvSpPr txBox="1"/>
          <p:nvPr/>
        </p:nvSpPr>
        <p:spPr>
          <a:xfrm>
            <a:off x="908486" y="1498815"/>
            <a:ext cx="1093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2-2. فشار رقابت در بازار جهانی صنایع پلاستیک</a:t>
            </a: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4501366-46A3-4191-A77E-79AD411083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C399D1-0703-4518-B37A-072336248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FE74DC-DCA0-AF7B-4D08-06FAF210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81" y="3873941"/>
            <a:ext cx="2653406" cy="1490459"/>
          </a:xfrm>
          <a:prstGeom prst="rect">
            <a:avLst/>
          </a:prstGeom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04EEA2-4045-021F-A080-8E383D31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680" y="1885103"/>
            <a:ext cx="2576575" cy="1543896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DDFB79-3F1F-08D5-F139-B0593B7F9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0"/>
          <a:stretch/>
        </p:blipFill>
        <p:spPr>
          <a:xfrm>
            <a:off x="526378" y="1965744"/>
            <a:ext cx="6664131" cy="359493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E0F119-4EBA-DCD4-1DCA-AB395BB59B2F}"/>
              </a:ext>
            </a:extLst>
          </p:cNvPr>
          <p:cNvSpPr/>
          <p:nvPr/>
        </p:nvSpPr>
        <p:spPr>
          <a:xfrm>
            <a:off x="1552753" y="2192917"/>
            <a:ext cx="5071534" cy="353640"/>
          </a:xfrm>
          <a:prstGeom prst="roundRect">
            <a:avLst>
              <a:gd name="adj" fmla="val 114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ساختار چندقطبی در بازار زباله های پلاستیکی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EDB2FA-F4CB-444D-733F-7488F4F4949D}"/>
              </a:ext>
            </a:extLst>
          </p:cNvPr>
          <p:cNvSpPr/>
          <p:nvPr/>
        </p:nvSpPr>
        <p:spPr>
          <a:xfrm>
            <a:off x="8991037" y="4616165"/>
            <a:ext cx="1255002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ارزشی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003223-5028-7A07-D125-BA221E34A5D8}"/>
              </a:ext>
            </a:extLst>
          </p:cNvPr>
          <p:cNvSpPr/>
          <p:nvPr/>
        </p:nvSpPr>
        <p:spPr>
          <a:xfrm>
            <a:off x="8894055" y="2607545"/>
            <a:ext cx="1255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1600" b="1" dirty="0">
                <a:cs typeface="B Traffic" pitchFamily="2" charset="-78"/>
              </a:rPr>
              <a:t>سهم وزنی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EBF9772-3FD4-24B1-9AA5-A8443E424BC8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A30AAE1-B605-C132-8516-69E7376B7E68}"/>
              </a:ext>
            </a:extLst>
          </p:cNvPr>
          <p:cNvSpPr/>
          <p:nvPr/>
        </p:nvSpPr>
        <p:spPr>
          <a:xfrm>
            <a:off x="422729" y="1199408"/>
            <a:ext cx="11416993" cy="304800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ED5D2-E62D-452D-9A1D-AA117D9437EF}"/>
              </a:ext>
            </a:extLst>
          </p:cNvPr>
          <p:cNvGrpSpPr/>
          <p:nvPr/>
        </p:nvGrpSpPr>
        <p:grpSpPr>
          <a:xfrm>
            <a:off x="1100274" y="2598483"/>
            <a:ext cx="4738786" cy="1363384"/>
            <a:chOff x="1100274" y="2598483"/>
            <a:chExt cx="4738786" cy="136338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D0108E-0897-2C44-DCC8-3F51EC76DFD4}"/>
                </a:ext>
              </a:extLst>
            </p:cNvPr>
            <p:cNvSpPr/>
            <p:nvPr/>
          </p:nvSpPr>
          <p:spPr>
            <a:xfrm>
              <a:off x="1100275" y="3125929"/>
              <a:ext cx="514939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آمریکا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0350584-BDE3-40E5-5A9E-A8D0F46D3DA0}"/>
                </a:ext>
              </a:extLst>
            </p:cNvPr>
            <p:cNvSpPr/>
            <p:nvPr/>
          </p:nvSpPr>
          <p:spPr>
            <a:xfrm>
              <a:off x="5423210" y="2946099"/>
              <a:ext cx="363228" cy="179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ژاپن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01C74D-C1DA-A7EE-C7F6-201585F01A39}"/>
                </a:ext>
              </a:extLst>
            </p:cNvPr>
            <p:cNvSpPr/>
            <p:nvPr/>
          </p:nvSpPr>
          <p:spPr>
            <a:xfrm>
              <a:off x="5370587" y="3409274"/>
              <a:ext cx="468473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فیلیپین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012CDB-29CC-1B1A-4773-A41CFCC42122}"/>
                </a:ext>
              </a:extLst>
            </p:cNvPr>
            <p:cNvSpPr/>
            <p:nvPr/>
          </p:nvSpPr>
          <p:spPr>
            <a:xfrm>
              <a:off x="1100274" y="3497201"/>
              <a:ext cx="514939" cy="15617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مکزیک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3AFBFE6-2BFB-206B-8865-EA9C2C518085}"/>
                </a:ext>
              </a:extLst>
            </p:cNvPr>
            <p:cNvSpPr/>
            <p:nvPr/>
          </p:nvSpPr>
          <p:spPr>
            <a:xfrm>
              <a:off x="3098758" y="2641715"/>
              <a:ext cx="692192" cy="132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اتحادیه اروپا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52939A-FE7F-F2D1-98E9-B45EAEB0D26F}"/>
                </a:ext>
              </a:extLst>
            </p:cNvPr>
            <p:cNvSpPr/>
            <p:nvPr/>
          </p:nvSpPr>
          <p:spPr>
            <a:xfrm>
              <a:off x="1260929" y="2598483"/>
              <a:ext cx="468473" cy="1318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کانادا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4EA6B46-1F8E-DD68-53DE-35BA2E2BEBF5}"/>
                </a:ext>
              </a:extLst>
            </p:cNvPr>
            <p:cNvSpPr/>
            <p:nvPr/>
          </p:nvSpPr>
          <p:spPr>
            <a:xfrm>
              <a:off x="4503577" y="3686632"/>
              <a:ext cx="424324" cy="1365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ویتنام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08CDE95-6C69-DDDA-6DA1-0BB92AB6FD49}"/>
                </a:ext>
              </a:extLst>
            </p:cNvPr>
            <p:cNvSpPr/>
            <p:nvPr/>
          </p:nvSpPr>
          <p:spPr>
            <a:xfrm>
              <a:off x="4992313" y="3786014"/>
              <a:ext cx="570287" cy="17585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اندونزی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AB55440-7DFE-A12D-6966-980703F70E8E}"/>
                </a:ext>
              </a:extLst>
            </p:cNvPr>
            <p:cNvSpPr/>
            <p:nvPr/>
          </p:nvSpPr>
          <p:spPr>
            <a:xfrm>
              <a:off x="4810699" y="3008093"/>
              <a:ext cx="363228" cy="1798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900" dirty="0">
                  <a:cs typeface="B Traffic" panose="00000400000000000000" pitchFamily="2" charset="-78"/>
                </a:rPr>
                <a:t>چین</a:t>
              </a:r>
              <a:endParaRPr lang="en-US" sz="900" dirty="0">
                <a:cs typeface="B Traffic" panose="00000400000000000000" pitchFamily="2" charset="-78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63EE183-4D95-53D1-428B-C28B97250608}"/>
              </a:ext>
            </a:extLst>
          </p:cNvPr>
          <p:cNvSpPr txBox="1"/>
          <p:nvPr/>
        </p:nvSpPr>
        <p:spPr>
          <a:xfrm>
            <a:off x="908486" y="1498815"/>
            <a:ext cx="109312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2-2. فشار رقابت در بازار جهانی صنایع پلاستیک</a:t>
            </a:r>
            <a:endParaRPr lang="en-US" sz="1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6D5255D-7532-40F2-80A1-C0DEB7FD3E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CD0EA7-AD60-4B04-94B1-71100399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4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13AD6E3-68F6-ECED-B8BE-01394173F52C}"/>
              </a:ext>
            </a:extLst>
          </p:cNvPr>
          <p:cNvSpPr/>
          <p:nvPr/>
        </p:nvSpPr>
        <p:spPr>
          <a:xfrm>
            <a:off x="422729" y="6395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NeueLT Std Lt Cn"/>
              </a:rPr>
              <a:t>Source: UNCTAD plastics trade database, 2020 </a:t>
            </a:r>
            <a:endParaRPr lang="en-US" sz="1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43E728-F6BF-28AC-F985-D0252FEB0F73}"/>
              </a:ext>
            </a:extLst>
          </p:cNvPr>
          <p:cNvGrpSpPr/>
          <p:nvPr/>
        </p:nvGrpSpPr>
        <p:grpSpPr>
          <a:xfrm>
            <a:off x="510826" y="1806831"/>
            <a:ext cx="4563219" cy="1814146"/>
            <a:chOff x="8311566" y="4717731"/>
            <a:chExt cx="2796105" cy="18825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07551E7-FF11-8117-4D4A-413EF66FB66C}"/>
                </a:ext>
              </a:extLst>
            </p:cNvPr>
            <p:cNvSpPr txBox="1"/>
            <p:nvPr/>
          </p:nvSpPr>
          <p:spPr>
            <a:xfrm>
              <a:off x="8311566" y="4717731"/>
              <a:ext cx="2796104" cy="33855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en-US" sz="1600" dirty="0">
                  <a:cs typeface="B Traffic" panose="00000400000000000000" pitchFamily="2" charset="-78"/>
                </a:rPr>
                <a:t>fix</a:t>
              </a:r>
              <a:r>
                <a:rPr lang="fa-IR" sz="1600" dirty="0">
                  <a:cs typeface="B Traffic" panose="00000400000000000000" pitchFamily="2" charset="-78"/>
                </a:rPr>
                <a:t>: بازنگری در فرآیندها </a:t>
              </a:r>
              <a:endParaRPr lang="en-US" sz="1600" dirty="0">
                <a:cs typeface="B Traffic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1B1D82-82A3-194C-7A7B-19E50D86F39C}"/>
                </a:ext>
              </a:extLst>
            </p:cNvPr>
            <p:cNvSpPr txBox="1"/>
            <p:nvPr/>
          </p:nvSpPr>
          <p:spPr>
            <a:xfrm>
              <a:off x="8311566" y="5109375"/>
              <a:ext cx="2796104" cy="83099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en-US" sz="1600" dirty="0">
                  <a:cs typeface="B Traffic" panose="00000400000000000000" pitchFamily="2" charset="-78"/>
                </a:rPr>
                <a:t>improve</a:t>
              </a:r>
              <a:r>
                <a:rPr lang="fa-IR" sz="1600" dirty="0">
                  <a:cs typeface="B Traffic" panose="00000400000000000000" pitchFamily="2" charset="-78"/>
                </a:rPr>
                <a:t>: افزایش بهره وری فرآیندهای موجود از طریق افزایش خدمات پشتیبان و کاهش هزینه ها</a:t>
              </a:r>
              <a:endParaRPr lang="en-US" sz="1600" dirty="0">
                <a:cs typeface="B Traffic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4A021B-8827-C3D4-F96F-57B4A6AC8867}"/>
                </a:ext>
              </a:extLst>
            </p:cNvPr>
            <p:cNvSpPr txBox="1"/>
            <p:nvPr/>
          </p:nvSpPr>
          <p:spPr>
            <a:xfrm>
              <a:off x="8311567" y="5993462"/>
              <a:ext cx="2796104" cy="606827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en-US" sz="1600" dirty="0">
                  <a:cs typeface="B Traffic" panose="00000400000000000000" pitchFamily="2" charset="-78"/>
                </a:rPr>
                <a:t>innovate</a:t>
              </a:r>
              <a:r>
                <a:rPr lang="fa-IR" sz="1600" dirty="0">
                  <a:cs typeface="B Traffic" panose="00000400000000000000" pitchFamily="2" charset="-78"/>
                </a:rPr>
                <a:t>: ایجاد فرآیندها و خدمات جدید برای سودآوری بالاتر</a:t>
              </a:r>
              <a:endParaRPr lang="en-US" sz="1600" dirty="0">
                <a:cs typeface="B Traffic" panose="00000400000000000000" pitchFamily="2" charset="-78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0F5BD1-FEDA-EE73-CBF7-24C80E5E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66" y="1502698"/>
            <a:ext cx="6175307" cy="4341936"/>
          </a:xfrm>
          <a:prstGeom prst="rect">
            <a:avLst/>
          </a:prstGeom>
        </p:spPr>
      </p:pic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3A317494-4DA7-F01F-5F69-2FC8F0C8358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6005625"/>
          <a:ext cx="1153492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008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087689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3629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388932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6BBC44-0F7B-4DE8-2DE3-5209955CCBEC}"/>
              </a:ext>
            </a:extLst>
          </p:cNvPr>
          <p:cNvSpPr/>
          <p:nvPr/>
        </p:nvSpPr>
        <p:spPr>
          <a:xfrm>
            <a:off x="3728590" y="1165045"/>
            <a:ext cx="7315535" cy="328554"/>
          </a:xfrm>
          <a:prstGeom prst="roundRect">
            <a:avLst>
              <a:gd name="adj" fmla="val 11477"/>
            </a:avLst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3- الزامات همپایی با تحولات روز دنیا صنایع پلاستیک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FBA57-DCFF-413D-99C5-45FF25F86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D78E42-1F39-4E96-8E69-25F9EAF5D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B22B33-24D7-AFD6-1DD4-916F39ADC49F}"/>
              </a:ext>
            </a:extLst>
          </p:cNvPr>
          <p:cNvGrpSpPr/>
          <p:nvPr/>
        </p:nvGrpSpPr>
        <p:grpSpPr>
          <a:xfrm>
            <a:off x="-13855" y="-41565"/>
            <a:ext cx="12205855" cy="6899565"/>
            <a:chOff x="-13855" y="-41565"/>
            <a:chExt cx="12205855" cy="689956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FB798B-634D-84F7-BFC0-5119E7CED00A}"/>
                </a:ext>
              </a:extLst>
            </p:cNvPr>
            <p:cNvSpPr/>
            <p:nvPr/>
          </p:nvSpPr>
          <p:spPr>
            <a:xfrm>
              <a:off x="10700318" y="0"/>
              <a:ext cx="1491682" cy="6858000"/>
            </a:xfrm>
            <a:prstGeom prst="rect">
              <a:avLst/>
            </a:prstGeom>
            <a:solidFill>
              <a:srgbClr val="EFC81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8964669-B7A9-E08F-121D-A4712C79626D}"/>
                </a:ext>
              </a:extLst>
            </p:cNvPr>
            <p:cNvSpPr/>
            <p:nvPr/>
          </p:nvSpPr>
          <p:spPr>
            <a:xfrm rot="16200000">
              <a:off x="8415214" y="3299516"/>
              <a:ext cx="5957888" cy="1159080"/>
            </a:xfrm>
            <a:prstGeom prst="roundRect">
              <a:avLst>
                <a:gd name="adj" fmla="val 11477"/>
              </a:avLst>
            </a:prstGeom>
            <a:no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fa-IR" sz="2400" b="1" dirty="0">
                  <a:cs typeface="B Traffic" pitchFamily="2" charset="-78"/>
                </a:rPr>
                <a:t>3- الزامات پشتیبان همپایی با تحولات روز دنیا در صنایع پلاستیک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F1C1396-82B8-B53C-FE92-CE899ACEFC8F}"/>
                </a:ext>
              </a:extLst>
            </p:cNvPr>
            <p:cNvGrpSpPr/>
            <p:nvPr/>
          </p:nvGrpSpPr>
          <p:grpSpPr>
            <a:xfrm>
              <a:off x="-13855" y="-41565"/>
              <a:ext cx="10700318" cy="6498103"/>
              <a:chOff x="-13855" y="0"/>
              <a:chExt cx="10700318" cy="649810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E9C2C3B3-A9EB-FF60-5D01-7356279D225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5247"/>
              <a:stretch/>
            </p:blipFill>
            <p:spPr>
              <a:xfrm>
                <a:off x="-13855" y="0"/>
                <a:ext cx="10700318" cy="649810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A63277-6C5A-BFE4-18F3-F4A0E300BB65}"/>
                  </a:ext>
                </a:extLst>
              </p:cNvPr>
              <p:cNvSpPr txBox="1"/>
              <p:nvPr/>
            </p:nvSpPr>
            <p:spPr>
              <a:xfrm>
                <a:off x="1884218" y="2255037"/>
                <a:ext cx="1274618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استفاده از ابزارهای دیجیتال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2B567F-80D4-02B9-A0A6-D0B14C6FD76A}"/>
                  </a:ext>
                </a:extLst>
              </p:cNvPr>
              <p:cNvSpPr txBox="1"/>
              <p:nvPr/>
            </p:nvSpPr>
            <p:spPr>
              <a:xfrm>
                <a:off x="1884218" y="2905780"/>
                <a:ext cx="1274618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استانداردسازی و یکپارچه سازی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40BFA0-0C8E-39CD-3913-D26049785457}"/>
                  </a:ext>
                </a:extLst>
              </p:cNvPr>
              <p:cNvSpPr txBox="1"/>
              <p:nvPr/>
            </p:nvSpPr>
            <p:spPr>
              <a:xfrm>
                <a:off x="2036618" y="1883498"/>
                <a:ext cx="1274618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تحلیل داده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ACA189-B798-9173-17B9-1645D9273434}"/>
                  </a:ext>
                </a:extLst>
              </p:cNvPr>
              <p:cNvSpPr txBox="1"/>
              <p:nvPr/>
            </p:nvSpPr>
            <p:spPr>
              <a:xfrm>
                <a:off x="1593273" y="1309075"/>
                <a:ext cx="2022763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افزایش توانمندی های دیجیتال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62F42B-6792-5E31-743E-E238AF84741C}"/>
                  </a:ext>
                </a:extLst>
              </p:cNvPr>
              <p:cNvSpPr txBox="1"/>
              <p:nvPr/>
            </p:nvSpPr>
            <p:spPr>
              <a:xfrm>
                <a:off x="2456863" y="624723"/>
                <a:ext cx="1491682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بخش بندی</a:t>
                </a:r>
              </a:p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 زنجیره تامین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A022B0-AF8A-62A4-739D-9DB99A4D5028}"/>
                  </a:ext>
                </a:extLst>
              </p:cNvPr>
              <p:cNvSpPr txBox="1"/>
              <p:nvPr/>
            </p:nvSpPr>
            <p:spPr>
              <a:xfrm>
                <a:off x="3731481" y="359897"/>
                <a:ext cx="1491682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تعمیق خدمات متصل به زنجیره تامین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475DEE-7093-90E6-6694-58B705F69928}"/>
                  </a:ext>
                </a:extLst>
              </p:cNvPr>
              <p:cNvSpPr txBox="1"/>
              <p:nvPr/>
            </p:nvSpPr>
            <p:spPr>
              <a:xfrm>
                <a:off x="5337463" y="285760"/>
                <a:ext cx="1491682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افزایش تنوع سبد محصولی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410649E-3060-7ED8-7B30-54EC25C4FC40}"/>
                  </a:ext>
                </a:extLst>
              </p:cNvPr>
              <p:cNvSpPr txBox="1"/>
              <p:nvPr/>
            </p:nvSpPr>
            <p:spPr>
              <a:xfrm>
                <a:off x="6578590" y="813150"/>
                <a:ext cx="1491682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مدیریت ریسک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859FE78-DFF5-54B6-CDFF-CBE465DB8125}"/>
                  </a:ext>
                </a:extLst>
              </p:cNvPr>
              <p:cNvSpPr txBox="1"/>
              <p:nvPr/>
            </p:nvSpPr>
            <p:spPr>
              <a:xfrm>
                <a:off x="7084284" y="1325728"/>
                <a:ext cx="1491682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یکپارچگی شبکه تولید و توزیع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77BBDA6-5F27-015A-05B3-6A798F172CDD}"/>
                  </a:ext>
                </a:extLst>
              </p:cNvPr>
              <p:cNvSpPr txBox="1"/>
              <p:nvPr/>
            </p:nvSpPr>
            <p:spPr>
              <a:xfrm>
                <a:off x="7262072" y="1792139"/>
                <a:ext cx="194656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سازماندهی شبکه توزیع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C2647A-3E70-BA08-ACC9-F0E3E7A7C489}"/>
                  </a:ext>
                </a:extLst>
              </p:cNvPr>
              <p:cNvSpPr txBox="1"/>
              <p:nvPr/>
            </p:nvSpPr>
            <p:spPr>
              <a:xfrm>
                <a:off x="7501091" y="2196995"/>
                <a:ext cx="1707546" cy="738664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مدیریت امور </a:t>
                </a:r>
              </a:p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لجستیکی و شرکتهای </a:t>
                </a:r>
              </a:p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طرف سوم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BF03CE-D581-90EF-0501-E81B6F941D91}"/>
                  </a:ext>
                </a:extLst>
              </p:cNvPr>
              <p:cNvSpPr txBox="1"/>
              <p:nvPr/>
            </p:nvSpPr>
            <p:spPr>
              <a:xfrm>
                <a:off x="7438731" y="3038303"/>
                <a:ext cx="194656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روان سازی جریان کالا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775D6E-A167-F3ED-7F8D-A40EE527029C}"/>
                  </a:ext>
                </a:extLst>
              </p:cNvPr>
              <p:cNvSpPr txBox="1"/>
              <p:nvPr/>
            </p:nvSpPr>
            <p:spPr>
              <a:xfrm>
                <a:off x="7278233" y="3681412"/>
                <a:ext cx="194656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بهبود ساختار سازمانی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70AC052-49F2-0BFB-7004-E37971E6A498}"/>
                  </a:ext>
                </a:extLst>
              </p:cNvPr>
              <p:cNvSpPr txBox="1"/>
              <p:nvPr/>
            </p:nvSpPr>
            <p:spPr>
              <a:xfrm>
                <a:off x="6988459" y="4159230"/>
                <a:ext cx="1946564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بازتعریف نقش های سازمانی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2B066A1-0BB4-0BCA-6C3F-B8011FFDF82B}"/>
                  </a:ext>
                </a:extLst>
              </p:cNvPr>
              <p:cNvSpPr txBox="1"/>
              <p:nvPr/>
            </p:nvSpPr>
            <p:spPr>
              <a:xfrm>
                <a:off x="6527808" y="4625641"/>
                <a:ext cx="2200555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بازنگری در اهداف و مشوقها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EE6F4B-A421-A8A0-FE90-87C1C9ADCB54}"/>
                  </a:ext>
                </a:extLst>
              </p:cNvPr>
              <p:cNvSpPr txBox="1"/>
              <p:nvPr/>
            </p:nvSpPr>
            <p:spPr>
              <a:xfrm>
                <a:off x="5541818" y="5104223"/>
                <a:ext cx="1360065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توسعه منابع انسانی 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093435-566B-6ED8-734C-822ABE20D170}"/>
                  </a:ext>
                </a:extLst>
              </p:cNvPr>
              <p:cNvSpPr txBox="1"/>
              <p:nvPr/>
            </p:nvSpPr>
            <p:spPr>
              <a:xfrm>
                <a:off x="3932370" y="5164637"/>
                <a:ext cx="1360065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برنامه ریزی عملیات و فروش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07584F-4D61-E975-DE60-84C4214E622A}"/>
                  </a:ext>
                </a:extLst>
              </p:cNvPr>
              <p:cNvSpPr txBox="1"/>
              <p:nvPr/>
            </p:nvSpPr>
            <p:spPr>
              <a:xfrm>
                <a:off x="1884218" y="3725167"/>
                <a:ext cx="1380820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خدمات مشتریان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1BB8CC2-8D30-FD41-9B16-D356141CD14A}"/>
                  </a:ext>
                </a:extLst>
              </p:cNvPr>
              <p:cNvSpPr txBox="1"/>
              <p:nvPr/>
            </p:nvSpPr>
            <p:spPr>
              <a:xfrm>
                <a:off x="2231753" y="4159230"/>
                <a:ext cx="1380820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توزیع و </a:t>
                </a:r>
              </a:p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لجستیک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D593E1-5F49-2812-387C-7378ED291DD8}"/>
                  </a:ext>
                </a:extLst>
              </p:cNvPr>
              <p:cNvSpPr txBox="1"/>
              <p:nvPr/>
            </p:nvSpPr>
            <p:spPr>
              <a:xfrm>
                <a:off x="2922163" y="4660642"/>
                <a:ext cx="1380820" cy="523220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برنامه ریزی عملیاتی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649502-B4C0-0071-4478-29AC93516963}"/>
                  </a:ext>
                </a:extLst>
              </p:cNvPr>
              <p:cNvSpPr txBox="1"/>
              <p:nvPr/>
            </p:nvSpPr>
            <p:spPr>
              <a:xfrm>
                <a:off x="523076" y="5695620"/>
                <a:ext cx="1708677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عملکرد جاری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0D0E0C5-1055-3538-0619-1A2996BEC441}"/>
                  </a:ext>
                </a:extLst>
              </p:cNvPr>
              <p:cNvSpPr txBox="1"/>
              <p:nvPr/>
            </p:nvSpPr>
            <p:spPr>
              <a:xfrm>
                <a:off x="2752508" y="5755935"/>
                <a:ext cx="1708677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مسیرهای انتقالی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6C61E3-9C43-292F-5830-B1D161866CAD}"/>
                  </a:ext>
                </a:extLst>
              </p:cNvPr>
              <p:cNvSpPr txBox="1"/>
              <p:nvPr/>
            </p:nvSpPr>
            <p:spPr>
              <a:xfrm>
                <a:off x="4842174" y="5798248"/>
                <a:ext cx="69964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تازه کار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C2E5AC-7243-9D2C-057E-1771E3687594}"/>
                  </a:ext>
                </a:extLst>
              </p:cNvPr>
              <p:cNvSpPr txBox="1"/>
              <p:nvPr/>
            </p:nvSpPr>
            <p:spPr>
              <a:xfrm>
                <a:off x="5900911" y="5755935"/>
                <a:ext cx="1087548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متوسط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0D8E85F-03C3-5C09-E6AF-97BFFC0AA9B4}"/>
                  </a:ext>
                </a:extLst>
              </p:cNvPr>
              <p:cNvSpPr txBox="1"/>
              <p:nvPr/>
            </p:nvSpPr>
            <p:spPr>
              <a:xfrm>
                <a:off x="7312930" y="5755935"/>
                <a:ext cx="85893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پیشرفته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0C3616-EE9B-2261-1BA7-9E8875AF108A}"/>
                  </a:ext>
                </a:extLst>
              </p:cNvPr>
              <p:cNvSpPr txBox="1"/>
              <p:nvPr/>
            </p:nvSpPr>
            <p:spPr>
              <a:xfrm>
                <a:off x="8580558" y="5762688"/>
                <a:ext cx="858934" cy="307777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400" dirty="0">
                    <a:cs typeface="B Traffic" panose="00000400000000000000" pitchFamily="2" charset="-78"/>
                  </a:rPr>
                  <a:t>عالی</a:t>
                </a:r>
                <a:endParaRPr lang="en-US" sz="1400" dirty="0">
                  <a:cs typeface="B Traffic" panose="00000400000000000000" pitchFamily="2" charset="-78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186A9AE-C777-04C7-F2CF-7B622920E126}"/>
                  </a:ext>
                </a:extLst>
              </p:cNvPr>
              <p:cNvSpPr txBox="1"/>
              <p:nvPr/>
            </p:nvSpPr>
            <p:spPr>
              <a:xfrm>
                <a:off x="1080659" y="4595769"/>
                <a:ext cx="1151094" cy="369332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4AAC92"/>
                    </a:solidFill>
                    <a:cs typeface="B Traffic" panose="00000400000000000000" pitchFamily="2" charset="-78"/>
                  </a:defRPr>
                </a:lvl1pPr>
              </a:lstStyle>
              <a:p>
                <a:r>
                  <a:rPr lang="fa-IR" dirty="0"/>
                  <a:t>فرآیندها</a:t>
                </a:r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08640F1-7908-0C78-95BF-4E708B1FD9B7}"/>
                  </a:ext>
                </a:extLst>
              </p:cNvPr>
              <p:cNvSpPr txBox="1"/>
              <p:nvPr/>
            </p:nvSpPr>
            <p:spPr>
              <a:xfrm>
                <a:off x="618824" y="2324590"/>
                <a:ext cx="1380820" cy="646331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4AAC92"/>
                    </a:solidFill>
                    <a:cs typeface="B Traffic" panose="00000400000000000000" pitchFamily="2" charset="-78"/>
                  </a:defRPr>
                </a:lvl1pPr>
              </a:lstStyle>
              <a:p>
                <a:r>
                  <a:rPr lang="fa-IR" dirty="0"/>
                  <a:t>توانمندی دیجیتال</a:t>
                </a:r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A42247-2658-5034-FD50-96DF1CBE30D7}"/>
                  </a:ext>
                </a:extLst>
              </p:cNvPr>
              <p:cNvSpPr txBox="1"/>
              <p:nvPr/>
            </p:nvSpPr>
            <p:spPr>
              <a:xfrm>
                <a:off x="5209308" y="21480"/>
                <a:ext cx="1151094" cy="369332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4AAC92"/>
                    </a:solidFill>
                    <a:cs typeface="B Traffic" panose="00000400000000000000" pitchFamily="2" charset="-78"/>
                  </a:defRPr>
                </a:lvl1pPr>
              </a:lstStyle>
              <a:p>
                <a:r>
                  <a:rPr lang="fa-IR" dirty="0"/>
                  <a:t>استراتژی</a:t>
                </a:r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CD1103-7AA5-4CA1-5600-8416000563BE}"/>
                  </a:ext>
                </a:extLst>
              </p:cNvPr>
              <p:cNvSpPr txBox="1"/>
              <p:nvPr/>
            </p:nvSpPr>
            <p:spPr>
              <a:xfrm>
                <a:off x="9614749" y="2412438"/>
                <a:ext cx="867267" cy="369332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4AAC92"/>
                    </a:solidFill>
                    <a:cs typeface="B Traffic" panose="00000400000000000000" pitchFamily="2" charset="-78"/>
                  </a:defRPr>
                </a:lvl1pPr>
              </a:lstStyle>
              <a:p>
                <a:r>
                  <a:rPr lang="fa-IR" dirty="0"/>
                  <a:t>شبکه</a:t>
                </a:r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223C0BA-E833-0B52-D150-1943EC69D4C9}"/>
                  </a:ext>
                </a:extLst>
              </p:cNvPr>
              <p:cNvSpPr txBox="1"/>
              <p:nvPr/>
            </p:nvSpPr>
            <p:spPr>
              <a:xfrm>
                <a:off x="9225289" y="4534214"/>
                <a:ext cx="1360729" cy="369332"/>
              </a:xfrm>
              <a:prstGeom prst="rect">
                <a:avLst/>
              </a:prstGeom>
              <a:solidFill>
                <a:srgbClr val="E6E7E9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a-IR" b="1" dirty="0">
                    <a:solidFill>
                      <a:srgbClr val="4AAC92"/>
                    </a:solidFill>
                    <a:cs typeface="B Traffic" panose="00000400000000000000" pitchFamily="2" charset="-78"/>
                  </a:rPr>
                  <a:t>سازمان</a:t>
                </a:r>
                <a:endParaRPr lang="en-US" sz="1400" b="1" dirty="0">
                  <a:solidFill>
                    <a:srgbClr val="4AAC92"/>
                  </a:solidFill>
                  <a:cs typeface="B Traffic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10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4586178" y="1500850"/>
            <a:ext cx="7315535" cy="328554"/>
          </a:xfrm>
          <a:prstGeom prst="roundRect">
            <a:avLst>
              <a:gd name="adj" fmla="val 11477"/>
            </a:avLst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cs typeface="B Titr" panose="00000700000000000000" pitchFamily="2" charset="-78"/>
              </a:rPr>
              <a:t>4- توصیات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D93F-D910-5B07-F6AE-700F82497EE8}"/>
              </a:ext>
            </a:extLst>
          </p:cNvPr>
          <p:cNvSpPr txBox="1"/>
          <p:nvPr/>
        </p:nvSpPr>
        <p:spPr>
          <a:xfrm>
            <a:off x="619824" y="2556397"/>
            <a:ext cx="1023686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Font typeface="Wingdings" panose="05000000000000000000" pitchFamily="2" charset="2"/>
              <a:buChar char="q"/>
            </a:pPr>
            <a:r>
              <a:rPr lang="fa-IR" sz="2800" b="1" dirty="0">
                <a:cs typeface="B Traffic" panose="00000400000000000000" pitchFamily="2" charset="-78"/>
              </a:rPr>
              <a:t>پیوستن به زنجیره های ارزش به مثابه یک الزام و نه انتخاب در مسیر پیش رو</a:t>
            </a:r>
          </a:p>
          <a:p>
            <a:pPr marL="514350" indent="-514350" algn="just" rtl="1">
              <a:buFont typeface="Wingdings" panose="05000000000000000000" pitchFamily="2" charset="2"/>
              <a:buChar char="q"/>
            </a:pPr>
            <a:r>
              <a:rPr lang="fa-IR" sz="2800" b="1" dirty="0">
                <a:cs typeface="B Traffic" panose="00000400000000000000" pitchFamily="2" charset="-78"/>
              </a:rPr>
              <a:t>پیش شرط الحاق به زنجیره های ارزش بین المللی،‌ توسعه زنجیره ارزش داخلی </a:t>
            </a:r>
          </a:p>
          <a:p>
            <a:pPr marL="514350" indent="-514350" algn="just" rtl="1">
              <a:buFont typeface="Wingdings" panose="05000000000000000000" pitchFamily="2" charset="2"/>
              <a:buChar char="q"/>
            </a:pPr>
            <a:r>
              <a:rPr lang="fa-IR" sz="2800" b="1" dirty="0">
                <a:cs typeface="B Traffic" panose="00000400000000000000" pitchFamily="2" charset="-78"/>
              </a:rPr>
              <a:t>توسعه زنجیره ارزش داخلی مفهومی فراتر از مدیریت زنجیره تامین 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90EAA69-986E-6CB9-9FB7-D7D8F8D4297B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FE3F76A-1EBD-4366-B047-B3DE5A33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50774-B7BA-4D98-ABCF-7E951EE5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3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4586178" y="1500850"/>
            <a:ext cx="7315535" cy="328554"/>
          </a:xfrm>
          <a:prstGeom prst="roundRect">
            <a:avLst>
              <a:gd name="adj" fmla="val 11477"/>
            </a:avLst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cs typeface="B Titr" panose="00000700000000000000" pitchFamily="2" charset="-78"/>
              </a:rPr>
              <a:t>4- توصیات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D93F-D910-5B07-F6AE-700F82497EE8}"/>
              </a:ext>
            </a:extLst>
          </p:cNvPr>
          <p:cNvSpPr txBox="1"/>
          <p:nvPr/>
        </p:nvSpPr>
        <p:spPr>
          <a:xfrm>
            <a:off x="619824" y="1975826"/>
            <a:ext cx="109523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0" indent="-508000" algn="just" defTabSz="855663" rtl="1">
              <a:buFont typeface="Wingdings" panose="05000000000000000000" pitchFamily="2" charset="2"/>
              <a:buChar char="q"/>
              <a:defRPr/>
            </a:pPr>
            <a:r>
              <a:rPr lang="fa-IR" sz="2800" b="1" dirty="0">
                <a:cs typeface="B Traffic" panose="00000400000000000000" pitchFamily="2" charset="-78"/>
              </a:rPr>
              <a:t>ضرورت بهره مندی از سه ابزار جهت دستیابی به وضعیت مطلوب در زنجیره ارزش و همپایی با زنجیره های ارزش توسعه یافته: </a:t>
            </a:r>
            <a:r>
              <a:rPr lang="fa-IR" sz="2800" dirty="0">
                <a:cs typeface="B Traffic" panose="00000400000000000000" pitchFamily="2" charset="-78"/>
              </a:rPr>
              <a:t>برنامه ریزی یکپارچه عملیات و فروش (</a:t>
            </a:r>
            <a:r>
              <a:rPr lang="en-US" sz="2800" dirty="0">
                <a:cs typeface="B Traffic" panose="00000400000000000000" pitchFamily="2" charset="-78"/>
              </a:rPr>
              <a:t>S&amp;OP</a:t>
            </a:r>
            <a:r>
              <a:rPr lang="fa-IR" sz="2800" dirty="0">
                <a:cs typeface="B Traffic" panose="00000400000000000000" pitchFamily="2" charset="-78"/>
              </a:rPr>
              <a:t>)،‌ بهره مندی بالاتر از ابزارهای دیجیتال،‌ افزایش تنوع در سبد محصولات. </a:t>
            </a:r>
          </a:p>
          <a:p>
            <a:pPr marL="508000" indent="-508000" algn="just" defTabSz="855663" rtl="1">
              <a:buFont typeface="Wingdings" panose="05000000000000000000" pitchFamily="2" charset="2"/>
              <a:buChar char="q"/>
              <a:defRPr/>
            </a:pPr>
            <a:endParaRPr lang="fa-IR" sz="2800" dirty="0">
              <a:cs typeface="B Traffic" panose="00000400000000000000" pitchFamily="2" charset="-78"/>
            </a:endParaRPr>
          </a:p>
          <a:p>
            <a:pPr marL="508000" indent="-508000" algn="just" defTabSz="855663" rtl="1">
              <a:buFont typeface="Wingdings" panose="05000000000000000000" pitchFamily="2" charset="2"/>
              <a:buChar char="q"/>
              <a:defRPr/>
            </a:pPr>
            <a:r>
              <a:rPr lang="fa-IR" sz="2800" b="1" dirty="0">
                <a:cs typeface="B Traffic" panose="00000400000000000000" pitchFamily="2" charset="-78"/>
              </a:rPr>
              <a:t>لزوم تمرکز بر دو استراتژی </a:t>
            </a:r>
            <a:r>
              <a:rPr lang="en-US" sz="2800" b="1" dirty="0">
                <a:cs typeface="B Traffic" panose="00000400000000000000" pitchFamily="2" charset="-78"/>
              </a:rPr>
              <a:t>fix</a:t>
            </a:r>
            <a:r>
              <a:rPr lang="fa-IR" sz="2800" b="1" dirty="0">
                <a:cs typeface="B Traffic" panose="00000400000000000000" pitchFamily="2" charset="-78"/>
              </a:rPr>
              <a:t> و </a:t>
            </a:r>
            <a:r>
              <a:rPr lang="en-US" sz="2800" b="1" dirty="0">
                <a:cs typeface="B Traffic" panose="00000400000000000000" pitchFamily="2" charset="-78"/>
              </a:rPr>
              <a:t>improve</a:t>
            </a:r>
            <a:r>
              <a:rPr lang="fa-IR" sz="2800" b="1" dirty="0">
                <a:cs typeface="B Traffic" panose="00000400000000000000" pitchFamily="2" charset="-78"/>
              </a:rPr>
              <a:t> در آماده سازی زنجیره ارزش داخلی برای مرحله میانی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470AC60-51A2-D1C3-7966-11CD60BB8A92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B04E433-88D5-4DB4-A7BC-79D0F88DB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89626-91F5-4C66-9F5C-62BDEC78C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12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4256639" y="1549668"/>
            <a:ext cx="7315535" cy="328554"/>
          </a:xfrm>
          <a:prstGeom prst="roundRect">
            <a:avLst>
              <a:gd name="adj" fmla="val 11477"/>
            </a:avLst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fa-IR" sz="2800" b="1" dirty="0">
                <a:cs typeface="B Titr" panose="00000700000000000000" pitchFamily="2" charset="-78"/>
              </a:rPr>
              <a:t>4- توصیات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FD93F-D910-5B07-F6AE-700F82497EE8}"/>
              </a:ext>
            </a:extLst>
          </p:cNvPr>
          <p:cNvSpPr txBox="1"/>
          <p:nvPr/>
        </p:nvSpPr>
        <p:spPr>
          <a:xfrm>
            <a:off x="926768" y="2251063"/>
            <a:ext cx="103384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1">
              <a:buFont typeface="Wingdings" panose="05000000000000000000" pitchFamily="2" charset="2"/>
              <a:buChar char="q"/>
            </a:pPr>
            <a:r>
              <a:rPr lang="fa-IR" sz="2400" b="1" dirty="0">
                <a:cs typeface="B Traffic" panose="00000400000000000000" pitchFamily="2" charset="-78"/>
              </a:rPr>
              <a:t>توسعه زنجیره ارزش صنایع پلاستیک از سه طریق: </a:t>
            </a:r>
          </a:p>
          <a:p>
            <a:pPr algn="just" rtl="1"/>
            <a:endParaRPr lang="fa-IR" sz="2400" b="1" dirty="0">
              <a:cs typeface="B Traffic" panose="00000400000000000000" pitchFamily="2" charset="-78"/>
            </a:endParaRPr>
          </a:p>
          <a:p>
            <a:pPr marL="855663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a-IR" sz="2400" dirty="0">
                <a:cs typeface="B Nazanin" panose="00000400000000000000" pitchFamily="2" charset="-78"/>
              </a:rPr>
              <a:t>ارتقای فرآیند: افزایش سهم میکروپلاستیک های ثانویه در چرخه تولید پلاستیک؛ بهره مندی از برنامه ریزی یکپارچه عملیات و فروش (</a:t>
            </a:r>
            <a:r>
              <a:rPr lang="en-US" sz="2400" dirty="0">
                <a:cs typeface="B Traffic" panose="00000400000000000000" pitchFamily="2" charset="-78"/>
              </a:rPr>
              <a:t>S&amp;OP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</a:p>
          <a:p>
            <a:pPr marL="855663" indent="-28575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ارتقای عملکرد: حرکت به سمت</a:t>
            </a:r>
            <a:r>
              <a:rPr lang="fa-IR" sz="2400" baseline="0" dirty="0">
                <a:cs typeface="B Nazanin" panose="00000400000000000000" pitchFamily="2" charset="-78"/>
              </a:rPr>
              <a:t> بازار محصولات دارای کشش تقاضای پائین تر (غیرهمگن؛ فاقد جانشین در تولید سایر کالاها؛ دارای </a:t>
            </a:r>
            <a:r>
              <a:rPr lang="fa-IR" sz="2400" dirty="0">
                <a:cs typeface="B Nazanin" panose="00000400000000000000" pitchFamily="2" charset="-78"/>
              </a:rPr>
              <a:t>سهم قابل توجه از هزینه تمام شده محصول نهایی و کمتر اشباع شده) مانند پلاستیک های مهندسی و فوق مهندسی </a:t>
            </a:r>
          </a:p>
          <a:p>
            <a:pPr marL="855663" indent="-285750" algn="r" rtl="1">
              <a:buFont typeface="Wingdings" panose="05000000000000000000" pitchFamily="2" charset="2"/>
              <a:buChar char="§"/>
            </a:pPr>
            <a:r>
              <a:rPr lang="fa-IR" sz="2400" dirty="0">
                <a:cs typeface="B Nazanin" panose="00000400000000000000" pitchFamily="2" charset="-78"/>
              </a:rPr>
              <a:t>ارتقای محصول: تغییر ترکیب سبد تولیدات صنایع پلاستیک به نفع پلاستیک های تخریب پذیر (</a:t>
            </a:r>
            <a:r>
              <a:rPr lang="en-US" sz="2400" dirty="0">
                <a:cs typeface="B Nazanin" panose="00000400000000000000" pitchFamily="2" charset="-78"/>
              </a:rPr>
              <a:t>degradable</a:t>
            </a:r>
            <a:r>
              <a:rPr lang="fa-IR" sz="2400" dirty="0">
                <a:cs typeface="B Nazanin" panose="00000400000000000000" pitchFamily="2" charset="-78"/>
              </a:rPr>
              <a:t>) و قابل بازیافت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en-US" sz="2400" dirty="0">
                <a:cs typeface="B Nazanin" panose="00000400000000000000" pitchFamily="2" charset="-78"/>
              </a:rPr>
              <a:t>recycled</a:t>
            </a:r>
            <a:r>
              <a:rPr lang="fa-IR" sz="2400" dirty="0">
                <a:cs typeface="B Nazanin" panose="00000400000000000000" pitchFamily="2" charset="-78"/>
              </a:rPr>
              <a:t>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351B3D-9A99-5152-5207-770E1652B8E3}"/>
              </a:ext>
            </a:extLst>
          </p:cNvPr>
          <p:cNvGraphicFramePr>
            <a:graphicFrameLocks noGrp="1"/>
          </p:cNvGraphicFramePr>
          <p:nvPr/>
        </p:nvGraphicFramePr>
        <p:xfrm>
          <a:off x="228295" y="6005625"/>
          <a:ext cx="11611427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50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4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4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4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C6BCB5-28A3-40DE-8EE1-6FDB3D6D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46668-5809-4FCF-A5F2-3C333E78A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2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B74CAB6-B19E-FB2A-1836-FAD2886863C5}"/>
              </a:ext>
            </a:extLst>
          </p:cNvPr>
          <p:cNvSpPr/>
          <p:nvPr/>
        </p:nvSpPr>
        <p:spPr>
          <a:xfrm>
            <a:off x="508000" y="2768600"/>
            <a:ext cx="8610600" cy="2084872"/>
          </a:xfrm>
          <a:prstGeom prst="roundRect">
            <a:avLst>
              <a:gd name="adj" fmla="val 76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3CB1A4-B91E-003F-B507-AD9511CE2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800" y="1485900"/>
            <a:ext cx="2362200" cy="47244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AD68EF6-2C6E-AE07-FC54-B7E05BBA8E31}"/>
              </a:ext>
            </a:extLst>
          </p:cNvPr>
          <p:cNvGrpSpPr/>
          <p:nvPr/>
        </p:nvGrpSpPr>
        <p:grpSpPr>
          <a:xfrm>
            <a:off x="765976" y="2422168"/>
            <a:ext cx="8173339" cy="2240152"/>
            <a:chOff x="1032676" y="1583968"/>
            <a:chExt cx="8173339" cy="2240152"/>
          </a:xfrm>
        </p:grpSpPr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8A4A360A-8F87-277B-EFD3-CB3C57623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676" y="1583969"/>
              <a:ext cx="1663028" cy="2240151"/>
            </a:xfrm>
            <a:custGeom>
              <a:avLst/>
              <a:gdLst>
                <a:gd name="T0" fmla="*/ 965 w 1930"/>
                <a:gd name="T1" fmla="*/ 0 h 2601"/>
                <a:gd name="T2" fmla="*/ 0 w 1930"/>
                <a:gd name="T3" fmla="*/ 0 h 2601"/>
                <a:gd name="T4" fmla="*/ 0 w 1930"/>
                <a:gd name="T5" fmla="*/ 2106 h 2601"/>
                <a:gd name="T6" fmla="*/ 965 w 1930"/>
                <a:gd name="T7" fmla="*/ 2600 h 2601"/>
                <a:gd name="T8" fmla="*/ 1929 w 1930"/>
                <a:gd name="T9" fmla="*/ 2106 h 2601"/>
                <a:gd name="T10" fmla="*/ 1929 w 1930"/>
                <a:gd name="T11" fmla="*/ 0 h 2601"/>
                <a:gd name="T12" fmla="*/ 965 w 1930"/>
                <a:gd name="T13" fmla="*/ 0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0" h="2601">
                  <a:moveTo>
                    <a:pt x="965" y="0"/>
                  </a:moveTo>
                  <a:lnTo>
                    <a:pt x="0" y="0"/>
                  </a:lnTo>
                  <a:lnTo>
                    <a:pt x="0" y="2106"/>
                  </a:lnTo>
                  <a:lnTo>
                    <a:pt x="965" y="2600"/>
                  </a:lnTo>
                  <a:lnTo>
                    <a:pt x="1929" y="2106"/>
                  </a:lnTo>
                  <a:lnTo>
                    <a:pt x="1929" y="0"/>
                  </a:lnTo>
                  <a:lnTo>
                    <a:pt x="965" y="0"/>
                  </a:lnTo>
                </a:path>
              </a:pathLst>
            </a:custGeom>
            <a:solidFill>
              <a:srgbClr val="4D3C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75" dirty="0">
                <a:latin typeface="+mj-lt"/>
              </a:endParaRP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17BCCD33-1BB9-8FF6-30EA-BB208137D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1905" y="1583968"/>
              <a:ext cx="284766" cy="356906"/>
            </a:xfrm>
            <a:custGeom>
              <a:avLst/>
              <a:gdLst>
                <a:gd name="T0" fmla="*/ 330 w 331"/>
                <a:gd name="T1" fmla="*/ 412 h 413"/>
                <a:gd name="T2" fmla="*/ 0 w 331"/>
                <a:gd name="T3" fmla="*/ 412 h 413"/>
                <a:gd name="T4" fmla="*/ 0 w 331"/>
                <a:gd name="T5" fmla="*/ 0 h 413"/>
                <a:gd name="T6" fmla="*/ 330 w 331"/>
                <a:gd name="T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13">
                  <a:moveTo>
                    <a:pt x="330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330" y="412"/>
                  </a:lnTo>
                </a:path>
              </a:pathLst>
            </a:custGeom>
            <a:gradFill flip="none" rotWithShape="1">
              <a:gsLst>
                <a:gs pos="0">
                  <a:srgbClr val="4D3C80">
                    <a:shade val="30000"/>
                    <a:satMod val="115000"/>
                  </a:srgbClr>
                </a:gs>
                <a:gs pos="50000">
                  <a:srgbClr val="4D3C80">
                    <a:shade val="67500"/>
                    <a:satMod val="115000"/>
                  </a:srgbClr>
                </a:gs>
                <a:gs pos="100000">
                  <a:srgbClr val="4D3C8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18" name="Freeform 53">
              <a:extLst>
                <a:ext uri="{FF2B5EF4-FFF2-40B4-BE49-F238E27FC236}">
                  <a16:creationId xmlns:a16="http://schemas.microsoft.com/office/drawing/2014/main" id="{F1473518-EBE4-CA50-94AC-D97B30952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124" y="1583969"/>
              <a:ext cx="1663028" cy="2240151"/>
            </a:xfrm>
            <a:custGeom>
              <a:avLst/>
              <a:gdLst>
                <a:gd name="T0" fmla="*/ 965 w 1930"/>
                <a:gd name="T1" fmla="*/ 0 h 2601"/>
                <a:gd name="T2" fmla="*/ 0 w 1930"/>
                <a:gd name="T3" fmla="*/ 0 h 2601"/>
                <a:gd name="T4" fmla="*/ 0 w 1930"/>
                <a:gd name="T5" fmla="*/ 2106 h 2601"/>
                <a:gd name="T6" fmla="*/ 965 w 1930"/>
                <a:gd name="T7" fmla="*/ 2600 h 2601"/>
                <a:gd name="T8" fmla="*/ 1929 w 1930"/>
                <a:gd name="T9" fmla="*/ 2106 h 2601"/>
                <a:gd name="T10" fmla="*/ 1929 w 1930"/>
                <a:gd name="T11" fmla="*/ 0 h 2601"/>
                <a:gd name="T12" fmla="*/ 965 w 1930"/>
                <a:gd name="T13" fmla="*/ 0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0" h="2601">
                  <a:moveTo>
                    <a:pt x="965" y="0"/>
                  </a:moveTo>
                  <a:lnTo>
                    <a:pt x="0" y="0"/>
                  </a:lnTo>
                  <a:lnTo>
                    <a:pt x="0" y="2106"/>
                  </a:lnTo>
                  <a:lnTo>
                    <a:pt x="965" y="2600"/>
                  </a:lnTo>
                  <a:lnTo>
                    <a:pt x="1929" y="2106"/>
                  </a:lnTo>
                  <a:lnTo>
                    <a:pt x="1929" y="0"/>
                  </a:lnTo>
                  <a:lnTo>
                    <a:pt x="965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19" name="Freeform 54">
              <a:extLst>
                <a:ext uri="{FF2B5EF4-FFF2-40B4-BE49-F238E27FC236}">
                  <a16:creationId xmlns:a16="http://schemas.microsoft.com/office/drawing/2014/main" id="{EE7E9934-1FC2-97AE-03FF-BDDE8590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353" y="1583968"/>
              <a:ext cx="284766" cy="356906"/>
            </a:xfrm>
            <a:custGeom>
              <a:avLst/>
              <a:gdLst>
                <a:gd name="T0" fmla="*/ 330 w 331"/>
                <a:gd name="T1" fmla="*/ 412 h 413"/>
                <a:gd name="T2" fmla="*/ 0 w 331"/>
                <a:gd name="T3" fmla="*/ 412 h 413"/>
                <a:gd name="T4" fmla="*/ 0 w 331"/>
                <a:gd name="T5" fmla="*/ 0 h 413"/>
                <a:gd name="T6" fmla="*/ 330 w 331"/>
                <a:gd name="T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13">
                  <a:moveTo>
                    <a:pt x="330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330" y="412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5521EE23-B60E-C0A3-15DB-0C57F7904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5571" y="1583969"/>
              <a:ext cx="1663028" cy="2240151"/>
            </a:xfrm>
            <a:custGeom>
              <a:avLst/>
              <a:gdLst>
                <a:gd name="T0" fmla="*/ 965 w 1930"/>
                <a:gd name="T1" fmla="*/ 0 h 2601"/>
                <a:gd name="T2" fmla="*/ 0 w 1930"/>
                <a:gd name="T3" fmla="*/ 0 h 2601"/>
                <a:gd name="T4" fmla="*/ 0 w 1930"/>
                <a:gd name="T5" fmla="*/ 2106 h 2601"/>
                <a:gd name="T6" fmla="*/ 965 w 1930"/>
                <a:gd name="T7" fmla="*/ 2600 h 2601"/>
                <a:gd name="T8" fmla="*/ 1929 w 1930"/>
                <a:gd name="T9" fmla="*/ 2106 h 2601"/>
                <a:gd name="T10" fmla="*/ 1929 w 1930"/>
                <a:gd name="T11" fmla="*/ 0 h 2601"/>
                <a:gd name="T12" fmla="*/ 965 w 1930"/>
                <a:gd name="T13" fmla="*/ 0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0" h="2601">
                  <a:moveTo>
                    <a:pt x="965" y="0"/>
                  </a:moveTo>
                  <a:lnTo>
                    <a:pt x="0" y="0"/>
                  </a:lnTo>
                  <a:lnTo>
                    <a:pt x="0" y="2106"/>
                  </a:lnTo>
                  <a:lnTo>
                    <a:pt x="965" y="2600"/>
                  </a:lnTo>
                  <a:lnTo>
                    <a:pt x="1929" y="2106"/>
                  </a:lnTo>
                  <a:lnTo>
                    <a:pt x="1929" y="0"/>
                  </a:lnTo>
                  <a:lnTo>
                    <a:pt x="96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75" dirty="0">
                <a:latin typeface="+mj-lt"/>
              </a:endParaRPr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99550BA3-16D5-CE62-4FD3-E54494D53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4800" y="1583968"/>
              <a:ext cx="284766" cy="356906"/>
            </a:xfrm>
            <a:custGeom>
              <a:avLst/>
              <a:gdLst>
                <a:gd name="T0" fmla="*/ 330 w 331"/>
                <a:gd name="T1" fmla="*/ 412 h 413"/>
                <a:gd name="T2" fmla="*/ 0 w 331"/>
                <a:gd name="T3" fmla="*/ 412 h 413"/>
                <a:gd name="T4" fmla="*/ 0 w 331"/>
                <a:gd name="T5" fmla="*/ 0 h 413"/>
                <a:gd name="T6" fmla="*/ 330 w 331"/>
                <a:gd name="T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13">
                  <a:moveTo>
                    <a:pt x="330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330" y="412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sp>
          <p:nvSpPr>
            <p:cNvPr id="22" name="Freeform 53">
              <a:extLst>
                <a:ext uri="{FF2B5EF4-FFF2-40B4-BE49-F238E27FC236}">
                  <a16:creationId xmlns:a16="http://schemas.microsoft.com/office/drawing/2014/main" id="{D5EBA4E0-5068-5B8A-18B6-ED234B7AE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020" y="1583969"/>
              <a:ext cx="1663028" cy="2240151"/>
            </a:xfrm>
            <a:custGeom>
              <a:avLst/>
              <a:gdLst>
                <a:gd name="T0" fmla="*/ 965 w 1930"/>
                <a:gd name="T1" fmla="*/ 0 h 2601"/>
                <a:gd name="T2" fmla="*/ 0 w 1930"/>
                <a:gd name="T3" fmla="*/ 0 h 2601"/>
                <a:gd name="T4" fmla="*/ 0 w 1930"/>
                <a:gd name="T5" fmla="*/ 2106 h 2601"/>
                <a:gd name="T6" fmla="*/ 965 w 1930"/>
                <a:gd name="T7" fmla="*/ 2600 h 2601"/>
                <a:gd name="T8" fmla="*/ 1929 w 1930"/>
                <a:gd name="T9" fmla="*/ 2106 h 2601"/>
                <a:gd name="T10" fmla="*/ 1929 w 1930"/>
                <a:gd name="T11" fmla="*/ 0 h 2601"/>
                <a:gd name="T12" fmla="*/ 965 w 1930"/>
                <a:gd name="T13" fmla="*/ 0 h 2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0" h="2601">
                  <a:moveTo>
                    <a:pt x="965" y="0"/>
                  </a:moveTo>
                  <a:lnTo>
                    <a:pt x="0" y="0"/>
                  </a:lnTo>
                  <a:lnTo>
                    <a:pt x="0" y="2106"/>
                  </a:lnTo>
                  <a:lnTo>
                    <a:pt x="965" y="2600"/>
                  </a:lnTo>
                  <a:lnTo>
                    <a:pt x="1929" y="2106"/>
                  </a:lnTo>
                  <a:lnTo>
                    <a:pt x="1929" y="0"/>
                  </a:lnTo>
                  <a:lnTo>
                    <a:pt x="96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675" dirty="0">
                <a:latin typeface="+mj-lt"/>
              </a:endParaRPr>
            </a:p>
          </p:txBody>
        </p:sp>
        <p:sp>
          <p:nvSpPr>
            <p:cNvPr id="23" name="Freeform 54">
              <a:extLst>
                <a:ext uri="{FF2B5EF4-FFF2-40B4-BE49-F238E27FC236}">
                  <a16:creationId xmlns:a16="http://schemas.microsoft.com/office/drawing/2014/main" id="{3D72BB0C-C87C-B1D6-70B3-6666906DF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249" y="1583968"/>
              <a:ext cx="284766" cy="356906"/>
            </a:xfrm>
            <a:custGeom>
              <a:avLst/>
              <a:gdLst>
                <a:gd name="T0" fmla="*/ 330 w 331"/>
                <a:gd name="T1" fmla="*/ 412 h 413"/>
                <a:gd name="T2" fmla="*/ 0 w 331"/>
                <a:gd name="T3" fmla="*/ 412 h 413"/>
                <a:gd name="T4" fmla="*/ 0 w 331"/>
                <a:gd name="T5" fmla="*/ 0 h 413"/>
                <a:gd name="T6" fmla="*/ 330 w 331"/>
                <a:gd name="T7" fmla="*/ 412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413">
                  <a:moveTo>
                    <a:pt x="330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330" y="412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75">
                <a:latin typeface="+mj-lt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0D9AF23-37CD-854D-3529-716F06655B63}"/>
                </a:ext>
              </a:extLst>
            </p:cNvPr>
            <p:cNvGrpSpPr/>
            <p:nvPr/>
          </p:nvGrpSpPr>
          <p:grpSpPr>
            <a:xfrm>
              <a:off x="7445396" y="1722146"/>
              <a:ext cx="1279607" cy="1713630"/>
              <a:chOff x="7445396" y="1722146"/>
              <a:chExt cx="1279607" cy="17136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DB819B-5056-C7E3-6668-52FA341E3C97}"/>
                  </a:ext>
                </a:extLst>
              </p:cNvPr>
              <p:cNvSpPr txBox="1"/>
              <p:nvPr/>
            </p:nvSpPr>
            <p:spPr bwMode="auto">
              <a:xfrm>
                <a:off x="7661139" y="1722146"/>
                <a:ext cx="8647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fa-IR" sz="30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EverSlide Office" charset="0"/>
                    <a:cs typeface="B Traffic" panose="00000400000000000000" pitchFamily="2" charset="-78"/>
                  </a:rPr>
                  <a:t>2-1</a:t>
                </a:r>
                <a:endPara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EverSlide Office" charset="0"/>
                  <a:cs typeface="B Traffic" panose="00000400000000000000" pitchFamily="2" charset="-78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390643A-2BF9-C828-68C7-B6EE18EA357A}"/>
                  </a:ext>
                </a:extLst>
              </p:cNvPr>
              <p:cNvSpPr txBox="1"/>
              <p:nvPr/>
            </p:nvSpPr>
            <p:spPr>
              <a:xfrm flipH="1">
                <a:off x="7445396" y="2358558"/>
                <a:ext cx="127960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6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B Traffic" panose="00000400000000000000" pitchFamily="2" charset="-78"/>
                  </a:rPr>
                  <a:t>مفهوم زنجیره ارزش در صنایع پلاستیک</a:t>
                </a:r>
                <a:endPara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B Traffic" panose="00000400000000000000" pitchFamily="2" charset="-78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2830B91-950A-33CF-1614-78F5FB3F9325}"/>
                </a:ext>
              </a:extLst>
            </p:cNvPr>
            <p:cNvGrpSpPr/>
            <p:nvPr/>
          </p:nvGrpSpPr>
          <p:grpSpPr>
            <a:xfrm>
              <a:off x="5205819" y="1775121"/>
              <a:ext cx="1508982" cy="1605413"/>
              <a:chOff x="7339042" y="1722146"/>
              <a:chExt cx="1508982" cy="160541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70B51AE-D9DE-AD8D-BEDC-0ECDCA4A7DAC}"/>
                  </a:ext>
                </a:extLst>
              </p:cNvPr>
              <p:cNvSpPr txBox="1"/>
              <p:nvPr/>
            </p:nvSpPr>
            <p:spPr bwMode="auto">
              <a:xfrm>
                <a:off x="7661139" y="1722146"/>
                <a:ext cx="8647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fa-IR" sz="30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EverSlide Office" charset="0"/>
                    <a:cs typeface="B Traffic" panose="00000400000000000000" pitchFamily="2" charset="-78"/>
                  </a:rPr>
                  <a:t>2-2</a:t>
                </a:r>
                <a:endPara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EverSlide Office" charset="0"/>
                  <a:cs typeface="B Traffic" panose="00000400000000000000" pitchFamily="2" charset="-78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A1C9DE-A4AB-5FEC-0C4F-D8CBB14E2E70}"/>
                  </a:ext>
                </a:extLst>
              </p:cNvPr>
              <p:cNvSpPr txBox="1"/>
              <p:nvPr/>
            </p:nvSpPr>
            <p:spPr>
              <a:xfrm flipH="1">
                <a:off x="7339042" y="2250341"/>
                <a:ext cx="150898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6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B Traffic" panose="00000400000000000000" pitchFamily="2" charset="-78"/>
                  </a:rPr>
                  <a:t>ضرورتهای توسعه زنجیره ارزش در صنایع پلاستیک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B Traffic" panose="00000400000000000000" pitchFamily="2" charset="-78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8C94965-40A8-45D3-3B44-CEACFA59D52A}"/>
                </a:ext>
              </a:extLst>
            </p:cNvPr>
            <p:cNvGrpSpPr/>
            <p:nvPr/>
          </p:nvGrpSpPr>
          <p:grpSpPr>
            <a:xfrm>
              <a:off x="3182384" y="1775121"/>
              <a:ext cx="1464765" cy="1537544"/>
              <a:chOff x="7373546" y="1722146"/>
              <a:chExt cx="1464765" cy="153754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00A820-2003-B4A6-5B22-1697E127C5DA}"/>
                  </a:ext>
                </a:extLst>
              </p:cNvPr>
              <p:cNvSpPr txBox="1"/>
              <p:nvPr/>
            </p:nvSpPr>
            <p:spPr bwMode="auto">
              <a:xfrm>
                <a:off x="7661139" y="1722146"/>
                <a:ext cx="8647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fa-IR" sz="30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EverSlide Office" charset="0"/>
                    <a:cs typeface="B Traffic" panose="00000400000000000000" pitchFamily="2" charset="-78"/>
                  </a:rPr>
                  <a:t>2-3</a:t>
                </a:r>
                <a:endPara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EverSlide Office" charset="0"/>
                  <a:cs typeface="B Traffic" panose="00000400000000000000" pitchFamily="2" charset="-78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6DBA993-08B1-0596-AF7B-285588248C82}"/>
                  </a:ext>
                </a:extLst>
              </p:cNvPr>
              <p:cNvSpPr txBox="1"/>
              <p:nvPr/>
            </p:nvSpPr>
            <p:spPr>
              <a:xfrm flipH="1">
                <a:off x="7373546" y="2182472"/>
                <a:ext cx="146476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6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B Traffic" panose="00000400000000000000" pitchFamily="2" charset="-78"/>
                  </a:rPr>
                  <a:t>الزامات همپایی با تحولات روز دنیا در صنایع پلاستیک </a:t>
                </a:r>
                <a:endParaRPr lang="en-US" sz="16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B Traffic" panose="00000400000000000000" pitchFamily="2" charset="-78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D78866A-9F44-2657-C8F7-52DFFD341F12}"/>
                </a:ext>
              </a:extLst>
            </p:cNvPr>
            <p:cNvGrpSpPr/>
            <p:nvPr/>
          </p:nvGrpSpPr>
          <p:grpSpPr>
            <a:xfrm>
              <a:off x="1071709" y="1651255"/>
              <a:ext cx="1509409" cy="1852390"/>
              <a:chOff x="7294618" y="1722146"/>
              <a:chExt cx="1509409" cy="185239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24A3BE1-C4A3-674A-DB24-038232D75350}"/>
                  </a:ext>
                </a:extLst>
              </p:cNvPr>
              <p:cNvSpPr txBox="1"/>
              <p:nvPr/>
            </p:nvSpPr>
            <p:spPr bwMode="auto">
              <a:xfrm>
                <a:off x="7661139" y="1722146"/>
                <a:ext cx="864788" cy="461665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lvl="0" algn="ctr"/>
                <a:r>
                  <a:rPr lang="fa-IR" sz="30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+mj-lt"/>
                    <a:ea typeface="EverSlide Office" charset="0"/>
                    <a:cs typeface="B Traffic" panose="00000400000000000000" pitchFamily="2" charset="-78"/>
                  </a:rPr>
                  <a:t>2-4</a:t>
                </a:r>
                <a:endParaRPr lang="en-US" sz="3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EverSlide Office" charset="0"/>
                  <a:cs typeface="B Traffic" panose="00000400000000000000" pitchFamily="2" charset="-78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4C238EF-4993-F72D-F81C-5C03A6BD71D6}"/>
                  </a:ext>
                </a:extLst>
              </p:cNvPr>
              <p:cNvSpPr txBox="1"/>
              <p:nvPr/>
            </p:nvSpPr>
            <p:spPr>
              <a:xfrm flipH="1">
                <a:off x="7294618" y="2251097"/>
                <a:ext cx="150940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a-IR" sz="1600" b="1" dirty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B Traffic" panose="00000400000000000000" pitchFamily="2" charset="-78"/>
                  </a:rPr>
                  <a:t>جمع بندی: توصیاتی برای تولیدکنندگان داخلی در </a:t>
                </a:r>
                <a:r>
                  <a:rPr lang="fa-IR" sz="1600" b="1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cs typeface="B Traffic" panose="00000400000000000000" pitchFamily="2" charset="-78"/>
                  </a:rPr>
                  <a:t>صنایع پلاستیک</a:t>
                </a:r>
                <a:endParaRPr lang="en-US" sz="10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B Traffic" panose="00000400000000000000" pitchFamily="2" charset="-78"/>
                </a:endParaRP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BB44A310-2A20-101C-4D27-AE45D1E71835}"/>
              </a:ext>
            </a:extLst>
          </p:cNvPr>
          <p:cNvSpPr txBox="1"/>
          <p:nvPr/>
        </p:nvSpPr>
        <p:spPr>
          <a:xfrm>
            <a:off x="2314418" y="1625600"/>
            <a:ext cx="5305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spc="50" dirty="0">
                <a:ln w="0"/>
                <a:solidFill>
                  <a:srgbClr val="0D3A75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B Titr" panose="00000700000000000000" pitchFamily="2" charset="-78"/>
              </a:rPr>
              <a:t>چارچوب مباحث</a:t>
            </a:r>
            <a:endParaRPr lang="en-US" sz="2800" b="1" spc="50" dirty="0">
              <a:ln w="0"/>
              <a:solidFill>
                <a:srgbClr val="0D3A75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anose="000007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6A00DAA-C1FD-4DCD-830F-74777A33C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0C8642-97FF-4E4F-8E99-E59685B91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1411D6-1143-ECFE-8896-F5197DF1BA82}"/>
              </a:ext>
            </a:extLst>
          </p:cNvPr>
          <p:cNvSpPr/>
          <p:nvPr/>
        </p:nvSpPr>
        <p:spPr>
          <a:xfrm>
            <a:off x="3694914" y="1578003"/>
            <a:ext cx="7834667" cy="328553"/>
          </a:xfrm>
          <a:prstGeom prst="roundRect">
            <a:avLst>
              <a:gd name="adj" fmla="val 1147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400" b="1" dirty="0">
                <a:solidFill>
                  <a:srgbClr val="996600"/>
                </a:solidFill>
                <a:cs typeface="B Traffic" panose="00000400000000000000" pitchFamily="2" charset="-78"/>
              </a:rPr>
              <a:t>1-1.  مفهوم زنجیره ارزش و کاربرد آن در صنایع پلاستیک </a:t>
            </a:r>
            <a:endParaRPr lang="en-US" sz="2400" b="1" dirty="0">
              <a:solidFill>
                <a:srgbClr val="996600"/>
              </a:solidFill>
              <a:cs typeface="B Traffic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5682F5-E5D2-891E-B386-BC55C359D860}"/>
              </a:ext>
            </a:extLst>
          </p:cNvPr>
          <p:cNvGrpSpPr/>
          <p:nvPr/>
        </p:nvGrpSpPr>
        <p:grpSpPr>
          <a:xfrm>
            <a:off x="7644874" y="2396368"/>
            <a:ext cx="3884707" cy="2513296"/>
            <a:chOff x="8001000" y="2380224"/>
            <a:chExt cx="3528581" cy="22947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6E5DC1-27D8-4DA6-FC91-0D45447C997E}"/>
                </a:ext>
              </a:extLst>
            </p:cNvPr>
            <p:cNvSpPr txBox="1"/>
            <p:nvPr/>
          </p:nvSpPr>
          <p:spPr>
            <a:xfrm>
              <a:off x="8001000" y="2380224"/>
              <a:ext cx="3528581" cy="1048045"/>
            </a:xfrm>
            <a:prstGeom prst="roundRect">
              <a:avLst>
                <a:gd name="adj" fmla="val 997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39000"/>
                    <a:lumOff val="61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292100" indent="-236538" algn="just" rtl="1">
                <a:buFont typeface="Wingdings" pitchFamily="2" charset="2"/>
                <a:buChar char="§"/>
              </a:pPr>
              <a:endParaRPr lang="fa-IR" sz="1000" b="1" dirty="0">
                <a:solidFill>
                  <a:srgbClr val="996600"/>
                </a:solidFill>
                <a:cs typeface="B Traffic" pitchFamily="2" charset="-78"/>
              </a:endParaRPr>
            </a:p>
            <a:p>
              <a:pPr marL="292100" indent="-236538" algn="just" rtl="1">
                <a:buFont typeface="Wingdings" pitchFamily="2" charset="2"/>
                <a:buChar char="§"/>
              </a:pPr>
              <a:r>
                <a:rPr lang="fa-IR" b="1" dirty="0">
                  <a:solidFill>
                    <a:srgbClr val="996600"/>
                  </a:solidFill>
                  <a:cs typeface="B Traffic" pitchFamily="2" charset="-78"/>
                </a:rPr>
                <a:t>زنجیره ارزش</a:t>
              </a:r>
              <a:r>
                <a:rPr lang="fa-IR" dirty="0">
                  <a:cs typeface="B Zar" pitchFamily="2" charset="-78"/>
                </a:rPr>
                <a:t> مجموعه ای از فعالیتهایی است که در یک صنعت خاص به منظور </a:t>
              </a:r>
              <a:r>
                <a:rPr lang="fa-IR" b="1" dirty="0">
                  <a:solidFill>
                    <a:schemeClr val="accent1">
                      <a:lumMod val="75000"/>
                    </a:schemeClr>
                  </a:solidFill>
                  <a:cs typeface="B Traffic" pitchFamily="2" charset="-78"/>
                </a:rPr>
                <a:t>افزایش ارزش کالای تولید شده</a:t>
              </a:r>
              <a:r>
                <a:rPr lang="fa-IR" dirty="0">
                  <a:cs typeface="B Zar" pitchFamily="2" charset="-78"/>
                </a:rPr>
                <a:t>، انجام می شود.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541505-1755-5481-E7E0-847B39CBF32F}"/>
                </a:ext>
              </a:extLst>
            </p:cNvPr>
            <p:cNvSpPr txBox="1"/>
            <p:nvPr/>
          </p:nvSpPr>
          <p:spPr>
            <a:xfrm>
              <a:off x="8001000" y="3515417"/>
              <a:ext cx="3528581" cy="1159539"/>
            </a:xfrm>
            <a:prstGeom prst="roundRect">
              <a:avLst>
                <a:gd name="adj" fmla="val 9973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39000"/>
                    <a:lumOff val="61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8575">
              <a:solidFill>
                <a:schemeClr val="bg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42900" indent="-342900" algn="just" rtl="1">
                <a:buFont typeface="Wingdings" pitchFamily="2" charset="2"/>
                <a:buChar char="§"/>
              </a:pPr>
              <a:r>
                <a:rPr lang="fa-IR" b="1" dirty="0">
                  <a:solidFill>
                    <a:srgbClr val="996600"/>
                  </a:solidFill>
                  <a:cs typeface="B Traffic" pitchFamily="2" charset="-78"/>
                </a:rPr>
                <a:t>زنجیره ارزش </a:t>
              </a:r>
              <a:r>
                <a:rPr lang="fa-IR" dirty="0">
                  <a:cs typeface="B Zar" pitchFamily="2" charset="-78"/>
                </a:rPr>
                <a:t>مفهومی بسیار گسترده از </a:t>
              </a:r>
              <a:r>
                <a:rPr lang="fa-IR" b="1" dirty="0">
                  <a:solidFill>
                    <a:schemeClr val="accent1">
                      <a:lumMod val="75000"/>
                    </a:schemeClr>
                  </a:solidFill>
                  <a:cs typeface="B Traffic" pitchFamily="2" charset="-78"/>
                </a:rPr>
                <a:t>زنجیره تامین و تولید فیزیکی </a:t>
              </a:r>
              <a:r>
                <a:rPr lang="fa-IR" dirty="0">
                  <a:cs typeface="B Zar" pitchFamily="2" charset="-78"/>
                </a:rPr>
                <a:t>است که تمرکز صرف آن بر چگونگی خلق یک کالاست. </a:t>
              </a:r>
              <a:endParaRPr lang="en-US" dirty="0">
                <a:cs typeface="B Zar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6E727B-B9ED-E7E0-7679-4282A1722E27}"/>
              </a:ext>
            </a:extLst>
          </p:cNvPr>
          <p:cNvGrpSpPr/>
          <p:nvPr/>
        </p:nvGrpSpPr>
        <p:grpSpPr>
          <a:xfrm>
            <a:off x="514581" y="2421768"/>
            <a:ext cx="6641869" cy="2884076"/>
            <a:chOff x="1489094" y="2826954"/>
            <a:chExt cx="6641869" cy="28840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B4243CB-0C17-32D9-87A6-5505A5FE0B16}"/>
                </a:ext>
              </a:extLst>
            </p:cNvPr>
            <p:cNvGrpSpPr/>
            <p:nvPr/>
          </p:nvGrpSpPr>
          <p:grpSpPr>
            <a:xfrm>
              <a:off x="1993058" y="2826954"/>
              <a:ext cx="5293355" cy="2435833"/>
              <a:chOff x="1775724" y="1951684"/>
              <a:chExt cx="5293355" cy="2435833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2EC2229-A854-54FD-BCA3-75F540892684}"/>
                  </a:ext>
                </a:extLst>
              </p:cNvPr>
              <p:cNvSpPr/>
              <p:nvPr/>
            </p:nvSpPr>
            <p:spPr>
              <a:xfrm>
                <a:off x="1987296" y="2115860"/>
                <a:ext cx="5081783" cy="2024156"/>
              </a:xfrm>
              <a:custGeom>
                <a:avLst/>
                <a:gdLst>
                  <a:gd name="connsiteX0" fmla="*/ 0 w 5081783"/>
                  <a:gd name="connsiteY0" fmla="*/ 0 h 2021628"/>
                  <a:gd name="connsiteX1" fmla="*/ 5081783 w 5081783"/>
                  <a:gd name="connsiteY1" fmla="*/ 0 h 2021628"/>
                  <a:gd name="connsiteX2" fmla="*/ 5081783 w 5081783"/>
                  <a:gd name="connsiteY2" fmla="*/ 2021628 h 2021628"/>
                  <a:gd name="connsiteX3" fmla="*/ 0 w 5081783"/>
                  <a:gd name="connsiteY3" fmla="*/ 2021628 h 2021628"/>
                  <a:gd name="connsiteX4" fmla="*/ 0 w 5081783"/>
                  <a:gd name="connsiteY4" fmla="*/ 0 h 2021628"/>
                  <a:gd name="connsiteX0" fmla="*/ 0 w 5081783"/>
                  <a:gd name="connsiteY0" fmla="*/ 0 h 2021628"/>
                  <a:gd name="connsiteX1" fmla="*/ 5081783 w 5081783"/>
                  <a:gd name="connsiteY1" fmla="*/ 0 h 2021628"/>
                  <a:gd name="connsiteX2" fmla="*/ 5069083 w 5081783"/>
                  <a:gd name="connsiteY2" fmla="*/ 1109756 h 2021628"/>
                  <a:gd name="connsiteX3" fmla="*/ 5081783 w 5081783"/>
                  <a:gd name="connsiteY3" fmla="*/ 2021628 h 2021628"/>
                  <a:gd name="connsiteX4" fmla="*/ 0 w 5081783"/>
                  <a:gd name="connsiteY4" fmla="*/ 2021628 h 2021628"/>
                  <a:gd name="connsiteX5" fmla="*/ 0 w 5081783"/>
                  <a:gd name="connsiteY5" fmla="*/ 0 h 2021628"/>
                  <a:gd name="connsiteX0" fmla="*/ 0 w 5081783"/>
                  <a:gd name="connsiteY0" fmla="*/ 0 h 2024156"/>
                  <a:gd name="connsiteX1" fmla="*/ 5081783 w 5081783"/>
                  <a:gd name="connsiteY1" fmla="*/ 0 h 2024156"/>
                  <a:gd name="connsiteX2" fmla="*/ 5069083 w 5081783"/>
                  <a:gd name="connsiteY2" fmla="*/ 1109756 h 2024156"/>
                  <a:gd name="connsiteX3" fmla="*/ 5081783 w 5081783"/>
                  <a:gd name="connsiteY3" fmla="*/ 2021628 h 2024156"/>
                  <a:gd name="connsiteX4" fmla="*/ 4129283 w 5081783"/>
                  <a:gd name="connsiteY4" fmla="*/ 2024156 h 2024156"/>
                  <a:gd name="connsiteX5" fmla="*/ 0 w 5081783"/>
                  <a:gd name="connsiteY5" fmla="*/ 2021628 h 2024156"/>
                  <a:gd name="connsiteX6" fmla="*/ 0 w 5081783"/>
                  <a:gd name="connsiteY6" fmla="*/ 0 h 2024156"/>
                  <a:gd name="connsiteX0" fmla="*/ 0 w 5081783"/>
                  <a:gd name="connsiteY0" fmla="*/ 0 h 2024156"/>
                  <a:gd name="connsiteX1" fmla="*/ 5081783 w 5081783"/>
                  <a:gd name="connsiteY1" fmla="*/ 0 h 2024156"/>
                  <a:gd name="connsiteX2" fmla="*/ 5069083 w 5081783"/>
                  <a:gd name="connsiteY2" fmla="*/ 1109756 h 2024156"/>
                  <a:gd name="connsiteX3" fmla="*/ 4662683 w 5081783"/>
                  <a:gd name="connsiteY3" fmla="*/ 1513628 h 2024156"/>
                  <a:gd name="connsiteX4" fmla="*/ 4129283 w 5081783"/>
                  <a:gd name="connsiteY4" fmla="*/ 2024156 h 2024156"/>
                  <a:gd name="connsiteX5" fmla="*/ 0 w 5081783"/>
                  <a:gd name="connsiteY5" fmla="*/ 2021628 h 2024156"/>
                  <a:gd name="connsiteX6" fmla="*/ 0 w 5081783"/>
                  <a:gd name="connsiteY6" fmla="*/ 0 h 2024156"/>
                  <a:gd name="connsiteX0" fmla="*/ 0 w 5081783"/>
                  <a:gd name="connsiteY0" fmla="*/ 0 h 2024156"/>
                  <a:gd name="connsiteX1" fmla="*/ 5081783 w 5081783"/>
                  <a:gd name="connsiteY1" fmla="*/ 0 h 2024156"/>
                  <a:gd name="connsiteX2" fmla="*/ 5069083 w 5081783"/>
                  <a:gd name="connsiteY2" fmla="*/ 1109756 h 2024156"/>
                  <a:gd name="connsiteX3" fmla="*/ 4662683 w 5081783"/>
                  <a:gd name="connsiteY3" fmla="*/ 1513628 h 2024156"/>
                  <a:gd name="connsiteX4" fmla="*/ 4129283 w 5081783"/>
                  <a:gd name="connsiteY4" fmla="*/ 2024156 h 2024156"/>
                  <a:gd name="connsiteX5" fmla="*/ 0 w 5081783"/>
                  <a:gd name="connsiteY5" fmla="*/ 2021628 h 2024156"/>
                  <a:gd name="connsiteX6" fmla="*/ 0 w 5081783"/>
                  <a:gd name="connsiteY6" fmla="*/ 0 h 2024156"/>
                  <a:gd name="connsiteX0" fmla="*/ 0 w 5081783"/>
                  <a:gd name="connsiteY0" fmla="*/ 0 h 2024156"/>
                  <a:gd name="connsiteX1" fmla="*/ 5081783 w 5081783"/>
                  <a:gd name="connsiteY1" fmla="*/ 0 h 2024156"/>
                  <a:gd name="connsiteX2" fmla="*/ 5069083 w 5081783"/>
                  <a:gd name="connsiteY2" fmla="*/ 1109756 h 2024156"/>
                  <a:gd name="connsiteX3" fmla="*/ 4662683 w 5081783"/>
                  <a:gd name="connsiteY3" fmla="*/ 1513628 h 2024156"/>
                  <a:gd name="connsiteX4" fmla="*/ 4129283 w 5081783"/>
                  <a:gd name="connsiteY4" fmla="*/ 2024156 h 2024156"/>
                  <a:gd name="connsiteX5" fmla="*/ 0 w 5081783"/>
                  <a:gd name="connsiteY5" fmla="*/ 2021628 h 2024156"/>
                  <a:gd name="connsiteX6" fmla="*/ 0 w 5081783"/>
                  <a:gd name="connsiteY6" fmla="*/ 0 h 202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1783" h="2024156">
                    <a:moveTo>
                      <a:pt x="0" y="0"/>
                    </a:moveTo>
                    <a:lnTo>
                      <a:pt x="5081783" y="0"/>
                    </a:lnTo>
                    <a:lnTo>
                      <a:pt x="5069083" y="1109756"/>
                    </a:lnTo>
                    <a:cubicBezTo>
                      <a:pt x="4768516" y="1168180"/>
                      <a:pt x="4798150" y="1379004"/>
                      <a:pt x="4662683" y="1513628"/>
                    </a:cubicBezTo>
                    <a:cubicBezTo>
                      <a:pt x="4484883" y="1683804"/>
                      <a:pt x="4497583" y="1942880"/>
                      <a:pt x="4129283" y="2024156"/>
                    </a:cubicBezTo>
                    <a:lnTo>
                      <a:pt x="0" y="2021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78664CF8-B7C3-6CDE-61CF-D432B6D7E376}"/>
                  </a:ext>
                </a:extLst>
              </p:cNvPr>
              <p:cNvGrpSpPr/>
              <p:nvPr/>
            </p:nvGrpSpPr>
            <p:grpSpPr>
              <a:xfrm>
                <a:off x="1775724" y="1951684"/>
                <a:ext cx="5150897" cy="2435833"/>
                <a:chOff x="1756739" y="1852319"/>
                <a:chExt cx="5150897" cy="2435833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2DFF6E6D-4D56-456A-B765-AA160F0FD1C2}"/>
                    </a:ext>
                  </a:extLst>
                </p:cNvPr>
                <p:cNvGrpSpPr/>
                <p:nvPr/>
              </p:nvGrpSpPr>
              <p:grpSpPr>
                <a:xfrm>
                  <a:off x="3740242" y="1852319"/>
                  <a:ext cx="2021618" cy="2435833"/>
                  <a:chOff x="2463042" y="978802"/>
                  <a:chExt cx="2021618" cy="2435833"/>
                </a:xfrm>
              </p:grpSpPr>
              <p:sp>
                <p:nvSpPr>
                  <p:cNvPr id="27" name="Freeform 541">
                    <a:extLst>
                      <a:ext uri="{FF2B5EF4-FFF2-40B4-BE49-F238E27FC236}">
                        <a16:creationId xmlns:a16="http://schemas.microsoft.com/office/drawing/2014/main" id="{53EB0178-7DF5-60CD-E974-E3A0CA8C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8456" y="978802"/>
                    <a:ext cx="1996204" cy="2435833"/>
                  </a:xfrm>
                  <a:custGeom>
                    <a:avLst/>
                    <a:gdLst>
                      <a:gd name="T0" fmla="*/ 1494 w 4467"/>
                      <a:gd name="T1" fmla="*/ 5405 h 5451"/>
                      <a:gd name="T2" fmla="*/ 1292 w 4467"/>
                      <a:gd name="T3" fmla="*/ 5186 h 5451"/>
                      <a:gd name="T4" fmla="*/ 1283 w 4467"/>
                      <a:gd name="T5" fmla="*/ 5005 h 5451"/>
                      <a:gd name="T6" fmla="*/ 1392 w 4467"/>
                      <a:gd name="T7" fmla="*/ 4722 h 5451"/>
                      <a:gd name="T8" fmla="*/ 1385 w 4467"/>
                      <a:gd name="T9" fmla="*/ 4574 h 5451"/>
                      <a:gd name="T10" fmla="*/ 1256 w 4467"/>
                      <a:gd name="T11" fmla="*/ 4490 h 5451"/>
                      <a:gd name="T12" fmla="*/ 1195 w 4467"/>
                      <a:gd name="T13" fmla="*/ 4485 h 5451"/>
                      <a:gd name="T14" fmla="*/ 0 w 4467"/>
                      <a:gd name="T15" fmla="*/ 3172 h 5451"/>
                      <a:gd name="T16" fmla="*/ 26 w 4467"/>
                      <a:gd name="T17" fmla="*/ 3063 h 5451"/>
                      <a:gd name="T18" fmla="*/ 128 w 4467"/>
                      <a:gd name="T19" fmla="*/ 2995 h 5451"/>
                      <a:gd name="T20" fmla="*/ 229 w 4467"/>
                      <a:gd name="T21" fmla="*/ 3015 h 5451"/>
                      <a:gd name="T22" fmla="*/ 544 w 4467"/>
                      <a:gd name="T23" fmla="*/ 3124 h 5451"/>
                      <a:gd name="T24" fmla="*/ 757 w 4467"/>
                      <a:gd name="T25" fmla="*/ 3072 h 5451"/>
                      <a:gd name="T26" fmla="*/ 947 w 4467"/>
                      <a:gd name="T27" fmla="*/ 2813 h 5451"/>
                      <a:gd name="T28" fmla="*/ 947 w 4467"/>
                      <a:gd name="T29" fmla="*/ 2549 h 5451"/>
                      <a:gd name="T30" fmla="*/ 757 w 4467"/>
                      <a:gd name="T31" fmla="*/ 2291 h 5451"/>
                      <a:gd name="T32" fmla="*/ 544 w 4467"/>
                      <a:gd name="T33" fmla="*/ 2238 h 5451"/>
                      <a:gd name="T34" fmla="*/ 229 w 4467"/>
                      <a:gd name="T35" fmla="*/ 2346 h 5451"/>
                      <a:gd name="T36" fmla="*/ 128 w 4467"/>
                      <a:gd name="T37" fmla="*/ 2368 h 5451"/>
                      <a:gd name="T38" fmla="*/ 26 w 4467"/>
                      <a:gd name="T39" fmla="*/ 2300 h 5451"/>
                      <a:gd name="T40" fmla="*/ 0 w 4467"/>
                      <a:gd name="T41" fmla="*/ 966 h 5451"/>
                      <a:gd name="T42" fmla="*/ 1296 w 4467"/>
                      <a:gd name="T43" fmla="*/ 949 h 5451"/>
                      <a:gd name="T44" fmla="*/ 1396 w 4467"/>
                      <a:gd name="T45" fmla="*/ 858 h 5451"/>
                      <a:gd name="T46" fmla="*/ 1381 w 4467"/>
                      <a:gd name="T47" fmla="*/ 706 h 5451"/>
                      <a:gd name="T48" fmla="*/ 1274 w 4467"/>
                      <a:gd name="T49" fmla="*/ 398 h 5451"/>
                      <a:gd name="T50" fmla="*/ 1324 w 4467"/>
                      <a:gd name="T51" fmla="*/ 197 h 5451"/>
                      <a:gd name="T52" fmla="*/ 1571 w 4467"/>
                      <a:gd name="T53" fmla="*/ 17 h 5451"/>
                      <a:gd name="T54" fmla="*/ 1822 w 4467"/>
                      <a:gd name="T55" fmla="*/ 17 h 5451"/>
                      <a:gd name="T56" fmla="*/ 2068 w 4467"/>
                      <a:gd name="T57" fmla="*/ 197 h 5451"/>
                      <a:gd name="T58" fmla="*/ 2118 w 4467"/>
                      <a:gd name="T59" fmla="*/ 398 h 5451"/>
                      <a:gd name="T60" fmla="*/ 2011 w 4467"/>
                      <a:gd name="T61" fmla="*/ 706 h 5451"/>
                      <a:gd name="T62" fmla="*/ 1997 w 4467"/>
                      <a:gd name="T63" fmla="*/ 858 h 5451"/>
                      <a:gd name="T64" fmla="*/ 2089 w 4467"/>
                      <a:gd name="T65" fmla="*/ 947 h 5451"/>
                      <a:gd name="T66" fmla="*/ 2176 w 4467"/>
                      <a:gd name="T67" fmla="*/ 966 h 5451"/>
                      <a:gd name="T68" fmla="*/ 3503 w 4467"/>
                      <a:gd name="T69" fmla="*/ 966 h 5451"/>
                      <a:gd name="T70" fmla="*/ 3526 w 4467"/>
                      <a:gd name="T71" fmla="*/ 2296 h 5451"/>
                      <a:gd name="T72" fmla="*/ 3618 w 4467"/>
                      <a:gd name="T73" fmla="*/ 2383 h 5451"/>
                      <a:gd name="T74" fmla="*/ 3739 w 4467"/>
                      <a:gd name="T75" fmla="*/ 2378 h 5451"/>
                      <a:gd name="T76" fmla="*/ 4022 w 4467"/>
                      <a:gd name="T77" fmla="*/ 2269 h 5451"/>
                      <a:gd name="T78" fmla="*/ 4203 w 4467"/>
                      <a:gd name="T79" fmla="*/ 2276 h 5451"/>
                      <a:gd name="T80" fmla="*/ 4423 w 4467"/>
                      <a:gd name="T81" fmla="*/ 2480 h 5451"/>
                      <a:gd name="T82" fmla="*/ 4466 w 4467"/>
                      <a:gd name="T83" fmla="*/ 2725 h 5451"/>
                      <a:gd name="T84" fmla="*/ 4331 w 4467"/>
                      <a:gd name="T85" fmla="*/ 3007 h 5451"/>
                      <a:gd name="T86" fmla="*/ 4092 w 4467"/>
                      <a:gd name="T87" fmla="*/ 3103 h 5451"/>
                      <a:gd name="T88" fmla="*/ 3792 w 4467"/>
                      <a:gd name="T89" fmla="*/ 3010 h 5451"/>
                      <a:gd name="T90" fmla="*/ 3668 w 4467"/>
                      <a:gd name="T91" fmla="*/ 2972 h 5451"/>
                      <a:gd name="T92" fmla="*/ 3568 w 4467"/>
                      <a:gd name="T93" fmla="*/ 3009 h 5451"/>
                      <a:gd name="T94" fmla="*/ 3503 w 4467"/>
                      <a:gd name="T95" fmla="*/ 3150 h 5451"/>
                      <a:gd name="T96" fmla="*/ 3359 w 4467"/>
                      <a:gd name="T97" fmla="*/ 4486 h 5451"/>
                      <a:gd name="T98" fmla="*/ 2202 w 4467"/>
                      <a:gd name="T99" fmla="*/ 4485 h 5451"/>
                      <a:gd name="T100" fmla="*/ 2053 w 4467"/>
                      <a:gd name="T101" fmla="*/ 4525 h 5451"/>
                      <a:gd name="T102" fmla="*/ 1988 w 4467"/>
                      <a:gd name="T103" fmla="*/ 4634 h 5451"/>
                      <a:gd name="T104" fmla="*/ 2026 w 4467"/>
                      <a:gd name="T105" fmla="*/ 4775 h 5451"/>
                      <a:gd name="T106" fmla="*/ 2119 w 4467"/>
                      <a:gd name="T107" fmla="*/ 5074 h 5451"/>
                      <a:gd name="T108" fmla="*/ 2023 w 4467"/>
                      <a:gd name="T109" fmla="*/ 5313 h 5451"/>
                      <a:gd name="T110" fmla="*/ 1739 w 4467"/>
                      <a:gd name="T111" fmla="*/ 5449 h 5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467" h="5451">
                        <a:moveTo>
                          <a:pt x="1696" y="5451"/>
                        </a:moveTo>
                        <a:lnTo>
                          <a:pt x="1652" y="5449"/>
                        </a:lnTo>
                        <a:lnTo>
                          <a:pt x="1571" y="5434"/>
                        </a:lnTo>
                        <a:lnTo>
                          <a:pt x="1494" y="5405"/>
                        </a:lnTo>
                        <a:lnTo>
                          <a:pt x="1427" y="5365"/>
                        </a:lnTo>
                        <a:lnTo>
                          <a:pt x="1370" y="5313"/>
                        </a:lnTo>
                        <a:lnTo>
                          <a:pt x="1324" y="5254"/>
                        </a:lnTo>
                        <a:lnTo>
                          <a:pt x="1292" y="5186"/>
                        </a:lnTo>
                        <a:lnTo>
                          <a:pt x="1275" y="5112"/>
                        </a:lnTo>
                        <a:lnTo>
                          <a:pt x="1274" y="5074"/>
                        </a:lnTo>
                        <a:lnTo>
                          <a:pt x="1274" y="5053"/>
                        </a:lnTo>
                        <a:lnTo>
                          <a:pt x="1283" y="5005"/>
                        </a:lnTo>
                        <a:lnTo>
                          <a:pt x="1306" y="4923"/>
                        </a:lnTo>
                        <a:lnTo>
                          <a:pt x="1367" y="4775"/>
                        </a:lnTo>
                        <a:lnTo>
                          <a:pt x="1381" y="4746"/>
                        </a:lnTo>
                        <a:lnTo>
                          <a:pt x="1392" y="4722"/>
                        </a:lnTo>
                        <a:lnTo>
                          <a:pt x="1403" y="4677"/>
                        </a:lnTo>
                        <a:lnTo>
                          <a:pt x="1405" y="4634"/>
                        </a:lnTo>
                        <a:lnTo>
                          <a:pt x="1394" y="4593"/>
                        </a:lnTo>
                        <a:lnTo>
                          <a:pt x="1385" y="4574"/>
                        </a:lnTo>
                        <a:lnTo>
                          <a:pt x="1374" y="4556"/>
                        </a:lnTo>
                        <a:lnTo>
                          <a:pt x="1342" y="4527"/>
                        </a:lnTo>
                        <a:lnTo>
                          <a:pt x="1304" y="4505"/>
                        </a:lnTo>
                        <a:lnTo>
                          <a:pt x="1256" y="4490"/>
                        </a:lnTo>
                        <a:lnTo>
                          <a:pt x="1228" y="4486"/>
                        </a:lnTo>
                        <a:lnTo>
                          <a:pt x="1228" y="4485"/>
                        </a:lnTo>
                        <a:lnTo>
                          <a:pt x="1217" y="4485"/>
                        </a:lnTo>
                        <a:lnTo>
                          <a:pt x="1195" y="4485"/>
                        </a:lnTo>
                        <a:lnTo>
                          <a:pt x="185" y="4486"/>
                        </a:lnTo>
                        <a:lnTo>
                          <a:pt x="0" y="4486"/>
                        </a:lnTo>
                        <a:lnTo>
                          <a:pt x="0" y="3184"/>
                        </a:lnTo>
                        <a:lnTo>
                          <a:pt x="0" y="3172"/>
                        </a:lnTo>
                        <a:lnTo>
                          <a:pt x="0" y="3164"/>
                        </a:lnTo>
                        <a:lnTo>
                          <a:pt x="0" y="3164"/>
                        </a:lnTo>
                        <a:lnTo>
                          <a:pt x="4" y="3125"/>
                        </a:lnTo>
                        <a:lnTo>
                          <a:pt x="26" y="3063"/>
                        </a:lnTo>
                        <a:lnTo>
                          <a:pt x="53" y="3028"/>
                        </a:lnTo>
                        <a:lnTo>
                          <a:pt x="75" y="3011"/>
                        </a:lnTo>
                        <a:lnTo>
                          <a:pt x="99" y="3000"/>
                        </a:lnTo>
                        <a:lnTo>
                          <a:pt x="128" y="2995"/>
                        </a:lnTo>
                        <a:lnTo>
                          <a:pt x="144" y="2993"/>
                        </a:lnTo>
                        <a:lnTo>
                          <a:pt x="164" y="2995"/>
                        </a:lnTo>
                        <a:lnTo>
                          <a:pt x="207" y="3006"/>
                        </a:lnTo>
                        <a:lnTo>
                          <a:pt x="229" y="3015"/>
                        </a:lnTo>
                        <a:lnTo>
                          <a:pt x="262" y="3032"/>
                        </a:lnTo>
                        <a:lnTo>
                          <a:pt x="413" y="3093"/>
                        </a:lnTo>
                        <a:lnTo>
                          <a:pt x="495" y="3116"/>
                        </a:lnTo>
                        <a:lnTo>
                          <a:pt x="544" y="3124"/>
                        </a:lnTo>
                        <a:lnTo>
                          <a:pt x="566" y="3125"/>
                        </a:lnTo>
                        <a:lnTo>
                          <a:pt x="608" y="3124"/>
                        </a:lnTo>
                        <a:lnTo>
                          <a:pt x="685" y="3106"/>
                        </a:lnTo>
                        <a:lnTo>
                          <a:pt x="757" y="3072"/>
                        </a:lnTo>
                        <a:lnTo>
                          <a:pt x="820" y="3024"/>
                        </a:lnTo>
                        <a:lnTo>
                          <a:pt x="875" y="2965"/>
                        </a:lnTo>
                        <a:lnTo>
                          <a:pt x="917" y="2893"/>
                        </a:lnTo>
                        <a:lnTo>
                          <a:pt x="947" y="2813"/>
                        </a:lnTo>
                        <a:lnTo>
                          <a:pt x="963" y="2728"/>
                        </a:lnTo>
                        <a:lnTo>
                          <a:pt x="965" y="2681"/>
                        </a:lnTo>
                        <a:lnTo>
                          <a:pt x="963" y="2635"/>
                        </a:lnTo>
                        <a:lnTo>
                          <a:pt x="947" y="2549"/>
                        </a:lnTo>
                        <a:lnTo>
                          <a:pt x="917" y="2470"/>
                        </a:lnTo>
                        <a:lnTo>
                          <a:pt x="875" y="2398"/>
                        </a:lnTo>
                        <a:lnTo>
                          <a:pt x="820" y="2339"/>
                        </a:lnTo>
                        <a:lnTo>
                          <a:pt x="757" y="2291"/>
                        </a:lnTo>
                        <a:lnTo>
                          <a:pt x="685" y="2256"/>
                        </a:lnTo>
                        <a:lnTo>
                          <a:pt x="608" y="2239"/>
                        </a:lnTo>
                        <a:lnTo>
                          <a:pt x="566" y="2238"/>
                        </a:lnTo>
                        <a:lnTo>
                          <a:pt x="544" y="2238"/>
                        </a:lnTo>
                        <a:lnTo>
                          <a:pt x="495" y="2247"/>
                        </a:lnTo>
                        <a:lnTo>
                          <a:pt x="413" y="2270"/>
                        </a:lnTo>
                        <a:lnTo>
                          <a:pt x="262" y="2331"/>
                        </a:lnTo>
                        <a:lnTo>
                          <a:pt x="229" y="2346"/>
                        </a:lnTo>
                        <a:lnTo>
                          <a:pt x="207" y="2357"/>
                        </a:lnTo>
                        <a:lnTo>
                          <a:pt x="164" y="2368"/>
                        </a:lnTo>
                        <a:lnTo>
                          <a:pt x="144" y="2368"/>
                        </a:lnTo>
                        <a:lnTo>
                          <a:pt x="128" y="2368"/>
                        </a:lnTo>
                        <a:lnTo>
                          <a:pt x="99" y="2362"/>
                        </a:lnTo>
                        <a:lnTo>
                          <a:pt x="75" y="2350"/>
                        </a:lnTo>
                        <a:lnTo>
                          <a:pt x="53" y="2333"/>
                        </a:lnTo>
                        <a:lnTo>
                          <a:pt x="26" y="2300"/>
                        </a:lnTo>
                        <a:lnTo>
                          <a:pt x="4" y="2238"/>
                        </a:lnTo>
                        <a:lnTo>
                          <a:pt x="0" y="2199"/>
                        </a:lnTo>
                        <a:lnTo>
                          <a:pt x="0" y="2175"/>
                        </a:lnTo>
                        <a:lnTo>
                          <a:pt x="0" y="966"/>
                        </a:lnTo>
                        <a:lnTo>
                          <a:pt x="1191" y="966"/>
                        </a:lnTo>
                        <a:lnTo>
                          <a:pt x="1214" y="966"/>
                        </a:lnTo>
                        <a:lnTo>
                          <a:pt x="1244" y="963"/>
                        </a:lnTo>
                        <a:lnTo>
                          <a:pt x="1296" y="949"/>
                        </a:lnTo>
                        <a:lnTo>
                          <a:pt x="1340" y="927"/>
                        </a:lnTo>
                        <a:lnTo>
                          <a:pt x="1374" y="896"/>
                        </a:lnTo>
                        <a:lnTo>
                          <a:pt x="1385" y="877"/>
                        </a:lnTo>
                        <a:lnTo>
                          <a:pt x="1396" y="858"/>
                        </a:lnTo>
                        <a:lnTo>
                          <a:pt x="1405" y="818"/>
                        </a:lnTo>
                        <a:lnTo>
                          <a:pt x="1403" y="774"/>
                        </a:lnTo>
                        <a:lnTo>
                          <a:pt x="1392" y="729"/>
                        </a:lnTo>
                        <a:lnTo>
                          <a:pt x="1381" y="706"/>
                        </a:lnTo>
                        <a:lnTo>
                          <a:pt x="1367" y="677"/>
                        </a:lnTo>
                        <a:lnTo>
                          <a:pt x="1306" y="528"/>
                        </a:lnTo>
                        <a:lnTo>
                          <a:pt x="1283" y="448"/>
                        </a:lnTo>
                        <a:lnTo>
                          <a:pt x="1274" y="398"/>
                        </a:lnTo>
                        <a:lnTo>
                          <a:pt x="1274" y="378"/>
                        </a:lnTo>
                        <a:lnTo>
                          <a:pt x="1275" y="339"/>
                        </a:lnTo>
                        <a:lnTo>
                          <a:pt x="1292" y="265"/>
                        </a:lnTo>
                        <a:lnTo>
                          <a:pt x="1324" y="197"/>
                        </a:lnTo>
                        <a:lnTo>
                          <a:pt x="1370" y="138"/>
                        </a:lnTo>
                        <a:lnTo>
                          <a:pt x="1427" y="86"/>
                        </a:lnTo>
                        <a:lnTo>
                          <a:pt x="1494" y="46"/>
                        </a:lnTo>
                        <a:lnTo>
                          <a:pt x="1571" y="17"/>
                        </a:lnTo>
                        <a:lnTo>
                          <a:pt x="1652" y="2"/>
                        </a:lnTo>
                        <a:lnTo>
                          <a:pt x="1696" y="0"/>
                        </a:lnTo>
                        <a:lnTo>
                          <a:pt x="1739" y="2"/>
                        </a:lnTo>
                        <a:lnTo>
                          <a:pt x="1822" y="17"/>
                        </a:lnTo>
                        <a:lnTo>
                          <a:pt x="1897" y="46"/>
                        </a:lnTo>
                        <a:lnTo>
                          <a:pt x="1965" y="86"/>
                        </a:lnTo>
                        <a:lnTo>
                          <a:pt x="2023" y="138"/>
                        </a:lnTo>
                        <a:lnTo>
                          <a:pt x="2068" y="197"/>
                        </a:lnTo>
                        <a:lnTo>
                          <a:pt x="2101" y="265"/>
                        </a:lnTo>
                        <a:lnTo>
                          <a:pt x="2118" y="339"/>
                        </a:lnTo>
                        <a:lnTo>
                          <a:pt x="2119" y="378"/>
                        </a:lnTo>
                        <a:lnTo>
                          <a:pt x="2118" y="398"/>
                        </a:lnTo>
                        <a:lnTo>
                          <a:pt x="2110" y="448"/>
                        </a:lnTo>
                        <a:lnTo>
                          <a:pt x="2085" y="528"/>
                        </a:lnTo>
                        <a:lnTo>
                          <a:pt x="2026" y="677"/>
                        </a:lnTo>
                        <a:lnTo>
                          <a:pt x="2011" y="706"/>
                        </a:lnTo>
                        <a:lnTo>
                          <a:pt x="2001" y="729"/>
                        </a:lnTo>
                        <a:lnTo>
                          <a:pt x="1988" y="774"/>
                        </a:lnTo>
                        <a:lnTo>
                          <a:pt x="1988" y="818"/>
                        </a:lnTo>
                        <a:lnTo>
                          <a:pt x="1997" y="858"/>
                        </a:lnTo>
                        <a:lnTo>
                          <a:pt x="2007" y="877"/>
                        </a:lnTo>
                        <a:lnTo>
                          <a:pt x="2018" y="895"/>
                        </a:lnTo>
                        <a:lnTo>
                          <a:pt x="2049" y="925"/>
                        </a:lnTo>
                        <a:lnTo>
                          <a:pt x="2089" y="947"/>
                        </a:lnTo>
                        <a:lnTo>
                          <a:pt x="2137" y="961"/>
                        </a:lnTo>
                        <a:lnTo>
                          <a:pt x="2164" y="965"/>
                        </a:lnTo>
                        <a:lnTo>
                          <a:pt x="2164" y="966"/>
                        </a:lnTo>
                        <a:lnTo>
                          <a:pt x="2176" y="966"/>
                        </a:lnTo>
                        <a:lnTo>
                          <a:pt x="2198" y="966"/>
                        </a:lnTo>
                        <a:lnTo>
                          <a:pt x="3270" y="966"/>
                        </a:lnTo>
                        <a:lnTo>
                          <a:pt x="3281" y="966"/>
                        </a:lnTo>
                        <a:lnTo>
                          <a:pt x="3503" y="966"/>
                        </a:lnTo>
                        <a:lnTo>
                          <a:pt x="3503" y="2175"/>
                        </a:lnTo>
                        <a:lnTo>
                          <a:pt x="3503" y="2200"/>
                        </a:lnTo>
                        <a:lnTo>
                          <a:pt x="3508" y="2241"/>
                        </a:lnTo>
                        <a:lnTo>
                          <a:pt x="3526" y="2296"/>
                        </a:lnTo>
                        <a:lnTo>
                          <a:pt x="3543" y="2326"/>
                        </a:lnTo>
                        <a:lnTo>
                          <a:pt x="3565" y="2350"/>
                        </a:lnTo>
                        <a:lnTo>
                          <a:pt x="3590" y="2370"/>
                        </a:lnTo>
                        <a:lnTo>
                          <a:pt x="3618" y="2383"/>
                        </a:lnTo>
                        <a:lnTo>
                          <a:pt x="3651" y="2389"/>
                        </a:lnTo>
                        <a:lnTo>
                          <a:pt x="3668" y="2391"/>
                        </a:lnTo>
                        <a:lnTo>
                          <a:pt x="3691" y="2389"/>
                        </a:lnTo>
                        <a:lnTo>
                          <a:pt x="3739" y="2378"/>
                        </a:lnTo>
                        <a:lnTo>
                          <a:pt x="3764" y="2366"/>
                        </a:lnTo>
                        <a:lnTo>
                          <a:pt x="3792" y="2352"/>
                        </a:lnTo>
                        <a:lnTo>
                          <a:pt x="3941" y="2292"/>
                        </a:lnTo>
                        <a:lnTo>
                          <a:pt x="4022" y="2269"/>
                        </a:lnTo>
                        <a:lnTo>
                          <a:pt x="4071" y="2260"/>
                        </a:lnTo>
                        <a:lnTo>
                          <a:pt x="4092" y="2258"/>
                        </a:lnTo>
                        <a:lnTo>
                          <a:pt x="4130" y="2260"/>
                        </a:lnTo>
                        <a:lnTo>
                          <a:pt x="4203" y="2276"/>
                        </a:lnTo>
                        <a:lnTo>
                          <a:pt x="4272" y="2309"/>
                        </a:lnTo>
                        <a:lnTo>
                          <a:pt x="4331" y="2354"/>
                        </a:lnTo>
                        <a:lnTo>
                          <a:pt x="4382" y="2413"/>
                        </a:lnTo>
                        <a:lnTo>
                          <a:pt x="4423" y="2480"/>
                        </a:lnTo>
                        <a:lnTo>
                          <a:pt x="4452" y="2555"/>
                        </a:lnTo>
                        <a:lnTo>
                          <a:pt x="4466" y="2638"/>
                        </a:lnTo>
                        <a:lnTo>
                          <a:pt x="4467" y="2681"/>
                        </a:lnTo>
                        <a:lnTo>
                          <a:pt x="4466" y="2725"/>
                        </a:lnTo>
                        <a:lnTo>
                          <a:pt x="4452" y="2807"/>
                        </a:lnTo>
                        <a:lnTo>
                          <a:pt x="4423" y="2883"/>
                        </a:lnTo>
                        <a:lnTo>
                          <a:pt x="4382" y="2950"/>
                        </a:lnTo>
                        <a:lnTo>
                          <a:pt x="4331" y="3007"/>
                        </a:lnTo>
                        <a:lnTo>
                          <a:pt x="4272" y="3053"/>
                        </a:lnTo>
                        <a:lnTo>
                          <a:pt x="4203" y="3085"/>
                        </a:lnTo>
                        <a:lnTo>
                          <a:pt x="4130" y="3102"/>
                        </a:lnTo>
                        <a:lnTo>
                          <a:pt x="4092" y="3103"/>
                        </a:lnTo>
                        <a:lnTo>
                          <a:pt x="4071" y="3103"/>
                        </a:lnTo>
                        <a:lnTo>
                          <a:pt x="4022" y="3094"/>
                        </a:lnTo>
                        <a:lnTo>
                          <a:pt x="3941" y="3071"/>
                        </a:lnTo>
                        <a:lnTo>
                          <a:pt x="3792" y="3010"/>
                        </a:lnTo>
                        <a:lnTo>
                          <a:pt x="3764" y="2996"/>
                        </a:lnTo>
                        <a:lnTo>
                          <a:pt x="3739" y="2985"/>
                        </a:lnTo>
                        <a:lnTo>
                          <a:pt x="3691" y="2972"/>
                        </a:lnTo>
                        <a:lnTo>
                          <a:pt x="3668" y="2972"/>
                        </a:lnTo>
                        <a:lnTo>
                          <a:pt x="3652" y="2972"/>
                        </a:lnTo>
                        <a:lnTo>
                          <a:pt x="3621" y="2979"/>
                        </a:lnTo>
                        <a:lnTo>
                          <a:pt x="3593" y="2991"/>
                        </a:lnTo>
                        <a:lnTo>
                          <a:pt x="3568" y="3009"/>
                        </a:lnTo>
                        <a:lnTo>
                          <a:pt x="3537" y="3045"/>
                        </a:lnTo>
                        <a:lnTo>
                          <a:pt x="3510" y="3110"/>
                        </a:lnTo>
                        <a:lnTo>
                          <a:pt x="3504" y="3150"/>
                        </a:lnTo>
                        <a:lnTo>
                          <a:pt x="3503" y="3150"/>
                        </a:lnTo>
                        <a:lnTo>
                          <a:pt x="3503" y="3162"/>
                        </a:lnTo>
                        <a:lnTo>
                          <a:pt x="3503" y="3184"/>
                        </a:lnTo>
                        <a:lnTo>
                          <a:pt x="3503" y="4488"/>
                        </a:lnTo>
                        <a:lnTo>
                          <a:pt x="3359" y="4486"/>
                        </a:lnTo>
                        <a:lnTo>
                          <a:pt x="3245" y="4486"/>
                        </a:lnTo>
                        <a:lnTo>
                          <a:pt x="2745" y="4486"/>
                        </a:lnTo>
                        <a:lnTo>
                          <a:pt x="2735" y="4486"/>
                        </a:lnTo>
                        <a:lnTo>
                          <a:pt x="2202" y="4485"/>
                        </a:lnTo>
                        <a:lnTo>
                          <a:pt x="2177" y="4486"/>
                        </a:lnTo>
                        <a:lnTo>
                          <a:pt x="2149" y="4489"/>
                        </a:lnTo>
                        <a:lnTo>
                          <a:pt x="2096" y="4502"/>
                        </a:lnTo>
                        <a:lnTo>
                          <a:pt x="2053" y="4525"/>
                        </a:lnTo>
                        <a:lnTo>
                          <a:pt x="2019" y="4556"/>
                        </a:lnTo>
                        <a:lnTo>
                          <a:pt x="2006" y="4574"/>
                        </a:lnTo>
                        <a:lnTo>
                          <a:pt x="1997" y="4593"/>
                        </a:lnTo>
                        <a:lnTo>
                          <a:pt x="1988" y="4634"/>
                        </a:lnTo>
                        <a:lnTo>
                          <a:pt x="1988" y="4677"/>
                        </a:lnTo>
                        <a:lnTo>
                          <a:pt x="2001" y="4722"/>
                        </a:lnTo>
                        <a:lnTo>
                          <a:pt x="2011" y="4746"/>
                        </a:lnTo>
                        <a:lnTo>
                          <a:pt x="2026" y="4775"/>
                        </a:lnTo>
                        <a:lnTo>
                          <a:pt x="2085" y="4923"/>
                        </a:lnTo>
                        <a:lnTo>
                          <a:pt x="2110" y="5005"/>
                        </a:lnTo>
                        <a:lnTo>
                          <a:pt x="2118" y="5053"/>
                        </a:lnTo>
                        <a:lnTo>
                          <a:pt x="2119" y="5074"/>
                        </a:lnTo>
                        <a:lnTo>
                          <a:pt x="2118" y="5112"/>
                        </a:lnTo>
                        <a:lnTo>
                          <a:pt x="2101" y="5186"/>
                        </a:lnTo>
                        <a:lnTo>
                          <a:pt x="2068" y="5254"/>
                        </a:lnTo>
                        <a:lnTo>
                          <a:pt x="2023" y="5313"/>
                        </a:lnTo>
                        <a:lnTo>
                          <a:pt x="1965" y="5365"/>
                        </a:lnTo>
                        <a:lnTo>
                          <a:pt x="1897" y="5405"/>
                        </a:lnTo>
                        <a:lnTo>
                          <a:pt x="1822" y="5434"/>
                        </a:lnTo>
                        <a:lnTo>
                          <a:pt x="1739" y="5449"/>
                        </a:lnTo>
                        <a:lnTo>
                          <a:pt x="1696" y="5451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6424E919-778A-27C2-54CB-128F036D4076}"/>
                      </a:ext>
                    </a:extLst>
                  </p:cNvPr>
                  <p:cNvSpPr/>
                  <p:nvPr/>
                </p:nvSpPr>
                <p:spPr>
                  <a:xfrm>
                    <a:off x="2463042" y="1552231"/>
                    <a:ext cx="1547638" cy="1245155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127000"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rtl="1"/>
                    <a:r>
                      <a:rPr lang="fa-IR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ارتقای</a:t>
                    </a:r>
                    <a:r>
                      <a:rPr lang="en-US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 </a:t>
                    </a:r>
                    <a:r>
                      <a:rPr lang="fa-IR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فرآیند</a:t>
                    </a:r>
                    <a:endParaRPr lang="en-US" b="1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/>
                    <a:endParaRPr lang="en-US" b="1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/>
                    <a:endParaRPr lang="fa-IR" b="1" dirty="0"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 rtl="1"/>
                    <a:r>
                      <a:rPr lang="en-US" sz="2400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P</a:t>
                    </a:r>
                    <a:r>
                      <a:rPr lang="en-US" b="1" dirty="0"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rocess</a:t>
                    </a: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0C501D9-45D1-3794-1252-4730AE4ED74F}"/>
                    </a:ext>
                  </a:extLst>
                </p:cNvPr>
                <p:cNvGrpSpPr/>
                <p:nvPr/>
              </p:nvGrpSpPr>
              <p:grpSpPr>
                <a:xfrm>
                  <a:off x="1756739" y="2269208"/>
                  <a:ext cx="2444768" cy="2014075"/>
                  <a:chOff x="4227463" y="3665461"/>
                  <a:chExt cx="2444768" cy="2014075"/>
                </a:xfrm>
              </p:grpSpPr>
              <p:sp>
                <p:nvSpPr>
                  <p:cNvPr id="25" name="Freeform 1571">
                    <a:extLst>
                      <a:ext uri="{FF2B5EF4-FFF2-40B4-BE49-F238E27FC236}">
                        <a16:creationId xmlns:a16="http://schemas.microsoft.com/office/drawing/2014/main" id="{FA652011-C1F3-334B-49A7-6EE4942AFE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27463" y="3665461"/>
                    <a:ext cx="2444768" cy="2014075"/>
                  </a:xfrm>
                  <a:custGeom>
                    <a:avLst/>
                    <a:gdLst>
                      <a:gd name="T0" fmla="*/ 3286 w 5471"/>
                      <a:gd name="T1" fmla="*/ 19 h 4509"/>
                      <a:gd name="T2" fmla="*/ 3146 w 5471"/>
                      <a:gd name="T3" fmla="*/ 54 h 4509"/>
                      <a:gd name="T4" fmla="*/ 3082 w 5471"/>
                      <a:gd name="T5" fmla="*/ 194 h 4509"/>
                      <a:gd name="T6" fmla="*/ 3179 w 5471"/>
                      <a:gd name="T7" fmla="*/ 443 h 4509"/>
                      <a:gd name="T8" fmla="*/ 3212 w 5471"/>
                      <a:gd name="T9" fmla="*/ 636 h 4509"/>
                      <a:gd name="T10" fmla="*/ 3056 w 5471"/>
                      <a:gd name="T11" fmla="*/ 897 h 4509"/>
                      <a:gd name="T12" fmla="*/ 2780 w 5471"/>
                      <a:gd name="T13" fmla="*/ 983 h 4509"/>
                      <a:gd name="T14" fmla="*/ 2503 w 5471"/>
                      <a:gd name="T15" fmla="*/ 897 h 4509"/>
                      <a:gd name="T16" fmla="*/ 2347 w 5471"/>
                      <a:gd name="T17" fmla="*/ 636 h 4509"/>
                      <a:gd name="T18" fmla="*/ 2380 w 5471"/>
                      <a:gd name="T19" fmla="*/ 443 h 4509"/>
                      <a:gd name="T20" fmla="*/ 2477 w 5471"/>
                      <a:gd name="T21" fmla="*/ 194 h 4509"/>
                      <a:gd name="T22" fmla="*/ 2413 w 5471"/>
                      <a:gd name="T23" fmla="*/ 54 h 4509"/>
                      <a:gd name="T24" fmla="*/ 2306 w 5471"/>
                      <a:gd name="T25" fmla="*/ 19 h 4509"/>
                      <a:gd name="T26" fmla="*/ 963 w 5471"/>
                      <a:gd name="T27" fmla="*/ 19 h 4509"/>
                      <a:gd name="T28" fmla="*/ 964 w 5471"/>
                      <a:gd name="T29" fmla="*/ 1248 h 4509"/>
                      <a:gd name="T30" fmla="*/ 961 w 5471"/>
                      <a:gd name="T31" fmla="*/ 1285 h 4509"/>
                      <a:gd name="T32" fmla="*/ 856 w 5471"/>
                      <a:gd name="T33" fmla="*/ 1418 h 4509"/>
                      <a:gd name="T34" fmla="*/ 743 w 5471"/>
                      <a:gd name="T35" fmla="*/ 1412 h 4509"/>
                      <a:gd name="T36" fmla="*/ 459 w 5471"/>
                      <a:gd name="T37" fmla="*/ 1302 h 4509"/>
                      <a:gd name="T38" fmla="*/ 271 w 5471"/>
                      <a:gd name="T39" fmla="*/ 1311 h 4509"/>
                      <a:gd name="T40" fmla="*/ 45 w 5471"/>
                      <a:gd name="T41" fmla="*/ 1519 h 4509"/>
                      <a:gd name="T42" fmla="*/ 1 w 5471"/>
                      <a:gd name="T43" fmla="*/ 1770 h 4509"/>
                      <a:gd name="T44" fmla="*/ 140 w 5471"/>
                      <a:gd name="T45" fmla="*/ 2062 h 4509"/>
                      <a:gd name="T46" fmla="*/ 388 w 5471"/>
                      <a:gd name="T47" fmla="*/ 2160 h 4509"/>
                      <a:gd name="T48" fmla="*/ 692 w 5471"/>
                      <a:gd name="T49" fmla="*/ 2064 h 4509"/>
                      <a:gd name="T50" fmla="*/ 810 w 5471"/>
                      <a:gd name="T51" fmla="*/ 2028 h 4509"/>
                      <a:gd name="T52" fmla="*/ 906 w 5471"/>
                      <a:gd name="T53" fmla="*/ 2064 h 4509"/>
                      <a:gd name="T54" fmla="*/ 964 w 5471"/>
                      <a:gd name="T55" fmla="*/ 2233 h 4509"/>
                      <a:gd name="T56" fmla="*/ 963 w 5471"/>
                      <a:gd name="T57" fmla="*/ 3419 h 4509"/>
                      <a:gd name="T58" fmla="*/ 2311 w 5471"/>
                      <a:gd name="T59" fmla="*/ 3543 h 4509"/>
                      <a:gd name="T60" fmla="*/ 2311 w 5471"/>
                      <a:gd name="T61" fmla="*/ 3543 h 4509"/>
                      <a:gd name="T62" fmla="*/ 2373 w 5471"/>
                      <a:gd name="T63" fmla="*/ 3559 h 4509"/>
                      <a:gd name="T64" fmla="*/ 2477 w 5471"/>
                      <a:gd name="T65" fmla="*/ 3677 h 4509"/>
                      <a:gd name="T66" fmla="*/ 2442 w 5471"/>
                      <a:gd name="T67" fmla="*/ 3817 h 4509"/>
                      <a:gd name="T68" fmla="*/ 2346 w 5471"/>
                      <a:gd name="T69" fmla="*/ 4121 h 4509"/>
                      <a:gd name="T70" fmla="*/ 2445 w 5471"/>
                      <a:gd name="T71" fmla="*/ 4369 h 4509"/>
                      <a:gd name="T72" fmla="*/ 2735 w 5471"/>
                      <a:gd name="T73" fmla="*/ 4508 h 4509"/>
                      <a:gd name="T74" fmla="*/ 2986 w 5471"/>
                      <a:gd name="T75" fmla="*/ 4462 h 4509"/>
                      <a:gd name="T76" fmla="*/ 3194 w 5471"/>
                      <a:gd name="T77" fmla="*/ 4237 h 4509"/>
                      <a:gd name="T78" fmla="*/ 3203 w 5471"/>
                      <a:gd name="T79" fmla="*/ 4050 h 4509"/>
                      <a:gd name="T80" fmla="*/ 3094 w 5471"/>
                      <a:gd name="T81" fmla="*/ 3765 h 4509"/>
                      <a:gd name="T82" fmla="*/ 3115 w 5471"/>
                      <a:gd name="T83" fmla="*/ 3605 h 4509"/>
                      <a:gd name="T84" fmla="*/ 3261 w 5471"/>
                      <a:gd name="T85" fmla="*/ 3545 h 4509"/>
                      <a:gd name="T86" fmla="*/ 4505 w 5471"/>
                      <a:gd name="T87" fmla="*/ 3311 h 4509"/>
                      <a:gd name="T88" fmla="*/ 4505 w 5471"/>
                      <a:gd name="T89" fmla="*/ 2194 h 4509"/>
                      <a:gd name="T90" fmla="*/ 4505 w 5471"/>
                      <a:gd name="T91" fmla="*/ 2200 h 4509"/>
                      <a:gd name="T92" fmla="*/ 4565 w 5471"/>
                      <a:gd name="T93" fmla="*/ 2064 h 4509"/>
                      <a:gd name="T94" fmla="*/ 4660 w 5471"/>
                      <a:gd name="T95" fmla="*/ 2028 h 4509"/>
                      <a:gd name="T96" fmla="*/ 4779 w 5471"/>
                      <a:gd name="T97" fmla="*/ 2064 h 4509"/>
                      <a:gd name="T98" fmla="*/ 5084 w 5471"/>
                      <a:gd name="T99" fmla="*/ 2160 h 4509"/>
                      <a:gd name="T100" fmla="*/ 5330 w 5471"/>
                      <a:gd name="T101" fmla="*/ 2062 h 4509"/>
                      <a:gd name="T102" fmla="*/ 5470 w 5471"/>
                      <a:gd name="T103" fmla="*/ 1771 h 4509"/>
                      <a:gd name="T104" fmla="*/ 5424 w 5471"/>
                      <a:gd name="T105" fmla="*/ 1519 h 4509"/>
                      <a:gd name="T106" fmla="*/ 5199 w 5471"/>
                      <a:gd name="T107" fmla="*/ 1311 h 4509"/>
                      <a:gd name="T108" fmla="*/ 5012 w 5471"/>
                      <a:gd name="T109" fmla="*/ 1302 h 4509"/>
                      <a:gd name="T110" fmla="*/ 4727 w 5471"/>
                      <a:gd name="T111" fmla="*/ 1412 h 4509"/>
                      <a:gd name="T112" fmla="*/ 4614 w 5471"/>
                      <a:gd name="T113" fmla="*/ 1418 h 4509"/>
                      <a:gd name="T114" fmla="*/ 4511 w 5471"/>
                      <a:gd name="T115" fmla="*/ 1285 h 4509"/>
                      <a:gd name="T116" fmla="*/ 4505 w 5471"/>
                      <a:gd name="T117" fmla="*/ 0 h 45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5471" h="4509">
                        <a:moveTo>
                          <a:pt x="4505" y="0"/>
                        </a:moveTo>
                        <a:lnTo>
                          <a:pt x="4505" y="0"/>
                        </a:lnTo>
                        <a:lnTo>
                          <a:pt x="4505" y="19"/>
                        </a:lnTo>
                        <a:lnTo>
                          <a:pt x="3286" y="19"/>
                        </a:lnTo>
                        <a:lnTo>
                          <a:pt x="3261" y="19"/>
                        </a:lnTo>
                        <a:lnTo>
                          <a:pt x="3234" y="22"/>
                        </a:lnTo>
                        <a:lnTo>
                          <a:pt x="3186" y="35"/>
                        </a:lnTo>
                        <a:lnTo>
                          <a:pt x="3146" y="54"/>
                        </a:lnTo>
                        <a:lnTo>
                          <a:pt x="3115" y="81"/>
                        </a:lnTo>
                        <a:lnTo>
                          <a:pt x="3094" y="114"/>
                        </a:lnTo>
                        <a:lnTo>
                          <a:pt x="3082" y="153"/>
                        </a:lnTo>
                        <a:lnTo>
                          <a:pt x="3082" y="194"/>
                        </a:lnTo>
                        <a:lnTo>
                          <a:pt x="3094" y="241"/>
                        </a:lnTo>
                        <a:lnTo>
                          <a:pt x="3104" y="264"/>
                        </a:lnTo>
                        <a:lnTo>
                          <a:pt x="3119" y="291"/>
                        </a:lnTo>
                        <a:lnTo>
                          <a:pt x="3179" y="443"/>
                        </a:lnTo>
                        <a:lnTo>
                          <a:pt x="3203" y="525"/>
                        </a:lnTo>
                        <a:lnTo>
                          <a:pt x="3212" y="575"/>
                        </a:lnTo>
                        <a:lnTo>
                          <a:pt x="3213" y="597"/>
                        </a:lnTo>
                        <a:lnTo>
                          <a:pt x="3212" y="636"/>
                        </a:lnTo>
                        <a:lnTo>
                          <a:pt x="3194" y="713"/>
                        </a:lnTo>
                        <a:lnTo>
                          <a:pt x="3161" y="781"/>
                        </a:lnTo>
                        <a:lnTo>
                          <a:pt x="3115" y="843"/>
                        </a:lnTo>
                        <a:lnTo>
                          <a:pt x="3056" y="897"/>
                        </a:lnTo>
                        <a:lnTo>
                          <a:pt x="2986" y="938"/>
                        </a:lnTo>
                        <a:lnTo>
                          <a:pt x="2909" y="967"/>
                        </a:lnTo>
                        <a:lnTo>
                          <a:pt x="2824" y="982"/>
                        </a:lnTo>
                        <a:lnTo>
                          <a:pt x="2780" y="983"/>
                        </a:lnTo>
                        <a:lnTo>
                          <a:pt x="2735" y="982"/>
                        </a:lnTo>
                        <a:lnTo>
                          <a:pt x="2651" y="967"/>
                        </a:lnTo>
                        <a:lnTo>
                          <a:pt x="2573" y="938"/>
                        </a:lnTo>
                        <a:lnTo>
                          <a:pt x="2503" y="897"/>
                        </a:lnTo>
                        <a:lnTo>
                          <a:pt x="2445" y="843"/>
                        </a:lnTo>
                        <a:lnTo>
                          <a:pt x="2398" y="781"/>
                        </a:lnTo>
                        <a:lnTo>
                          <a:pt x="2366" y="713"/>
                        </a:lnTo>
                        <a:lnTo>
                          <a:pt x="2347" y="636"/>
                        </a:lnTo>
                        <a:lnTo>
                          <a:pt x="2346" y="597"/>
                        </a:lnTo>
                        <a:lnTo>
                          <a:pt x="2347" y="575"/>
                        </a:lnTo>
                        <a:lnTo>
                          <a:pt x="2356" y="525"/>
                        </a:lnTo>
                        <a:lnTo>
                          <a:pt x="2380" y="443"/>
                        </a:lnTo>
                        <a:lnTo>
                          <a:pt x="2442" y="291"/>
                        </a:lnTo>
                        <a:lnTo>
                          <a:pt x="2455" y="264"/>
                        </a:lnTo>
                        <a:lnTo>
                          <a:pt x="2465" y="241"/>
                        </a:lnTo>
                        <a:lnTo>
                          <a:pt x="2477" y="194"/>
                        </a:lnTo>
                        <a:lnTo>
                          <a:pt x="2477" y="153"/>
                        </a:lnTo>
                        <a:lnTo>
                          <a:pt x="2467" y="114"/>
                        </a:lnTo>
                        <a:lnTo>
                          <a:pt x="2445" y="81"/>
                        </a:lnTo>
                        <a:lnTo>
                          <a:pt x="2413" y="54"/>
                        </a:lnTo>
                        <a:lnTo>
                          <a:pt x="2373" y="35"/>
                        </a:lnTo>
                        <a:lnTo>
                          <a:pt x="2325" y="22"/>
                        </a:lnTo>
                        <a:lnTo>
                          <a:pt x="2298" y="19"/>
                        </a:lnTo>
                        <a:lnTo>
                          <a:pt x="2306" y="19"/>
                        </a:lnTo>
                        <a:lnTo>
                          <a:pt x="2311" y="19"/>
                        </a:lnTo>
                        <a:lnTo>
                          <a:pt x="2301" y="19"/>
                        </a:lnTo>
                        <a:lnTo>
                          <a:pt x="2277" y="19"/>
                        </a:lnTo>
                        <a:lnTo>
                          <a:pt x="963" y="19"/>
                        </a:lnTo>
                        <a:lnTo>
                          <a:pt x="964" y="107"/>
                        </a:lnTo>
                        <a:lnTo>
                          <a:pt x="964" y="215"/>
                        </a:lnTo>
                        <a:lnTo>
                          <a:pt x="964" y="1224"/>
                        </a:lnTo>
                        <a:lnTo>
                          <a:pt x="964" y="1248"/>
                        </a:lnTo>
                        <a:lnTo>
                          <a:pt x="966" y="1258"/>
                        </a:lnTo>
                        <a:lnTo>
                          <a:pt x="964" y="1253"/>
                        </a:lnTo>
                        <a:lnTo>
                          <a:pt x="964" y="1244"/>
                        </a:lnTo>
                        <a:lnTo>
                          <a:pt x="961" y="1285"/>
                        </a:lnTo>
                        <a:lnTo>
                          <a:pt x="936" y="1352"/>
                        </a:lnTo>
                        <a:lnTo>
                          <a:pt x="906" y="1388"/>
                        </a:lnTo>
                        <a:lnTo>
                          <a:pt x="883" y="1406"/>
                        </a:lnTo>
                        <a:lnTo>
                          <a:pt x="856" y="1418"/>
                        </a:lnTo>
                        <a:lnTo>
                          <a:pt x="826" y="1424"/>
                        </a:lnTo>
                        <a:lnTo>
                          <a:pt x="810" y="1424"/>
                        </a:lnTo>
                        <a:lnTo>
                          <a:pt x="789" y="1424"/>
                        </a:lnTo>
                        <a:lnTo>
                          <a:pt x="743" y="1412"/>
                        </a:lnTo>
                        <a:lnTo>
                          <a:pt x="719" y="1401"/>
                        </a:lnTo>
                        <a:lnTo>
                          <a:pt x="692" y="1388"/>
                        </a:lnTo>
                        <a:lnTo>
                          <a:pt x="542" y="1327"/>
                        </a:lnTo>
                        <a:lnTo>
                          <a:pt x="459" y="1302"/>
                        </a:lnTo>
                        <a:lnTo>
                          <a:pt x="408" y="1293"/>
                        </a:lnTo>
                        <a:lnTo>
                          <a:pt x="388" y="1293"/>
                        </a:lnTo>
                        <a:lnTo>
                          <a:pt x="347" y="1294"/>
                        </a:lnTo>
                        <a:lnTo>
                          <a:pt x="271" y="1311"/>
                        </a:lnTo>
                        <a:lnTo>
                          <a:pt x="202" y="1345"/>
                        </a:lnTo>
                        <a:lnTo>
                          <a:pt x="140" y="1392"/>
                        </a:lnTo>
                        <a:lnTo>
                          <a:pt x="88" y="1450"/>
                        </a:lnTo>
                        <a:lnTo>
                          <a:pt x="45" y="1519"/>
                        </a:lnTo>
                        <a:lnTo>
                          <a:pt x="17" y="1596"/>
                        </a:lnTo>
                        <a:lnTo>
                          <a:pt x="1" y="1682"/>
                        </a:lnTo>
                        <a:lnTo>
                          <a:pt x="0" y="1726"/>
                        </a:lnTo>
                        <a:lnTo>
                          <a:pt x="1" y="1770"/>
                        </a:lnTo>
                        <a:lnTo>
                          <a:pt x="17" y="1856"/>
                        </a:lnTo>
                        <a:lnTo>
                          <a:pt x="45" y="1933"/>
                        </a:lnTo>
                        <a:lnTo>
                          <a:pt x="88" y="2002"/>
                        </a:lnTo>
                        <a:lnTo>
                          <a:pt x="140" y="2062"/>
                        </a:lnTo>
                        <a:lnTo>
                          <a:pt x="202" y="2108"/>
                        </a:lnTo>
                        <a:lnTo>
                          <a:pt x="271" y="2141"/>
                        </a:lnTo>
                        <a:lnTo>
                          <a:pt x="347" y="2158"/>
                        </a:lnTo>
                        <a:lnTo>
                          <a:pt x="388" y="2160"/>
                        </a:lnTo>
                        <a:lnTo>
                          <a:pt x="408" y="2159"/>
                        </a:lnTo>
                        <a:lnTo>
                          <a:pt x="459" y="2150"/>
                        </a:lnTo>
                        <a:lnTo>
                          <a:pt x="542" y="2125"/>
                        </a:lnTo>
                        <a:lnTo>
                          <a:pt x="692" y="2064"/>
                        </a:lnTo>
                        <a:lnTo>
                          <a:pt x="719" y="2051"/>
                        </a:lnTo>
                        <a:lnTo>
                          <a:pt x="743" y="2040"/>
                        </a:lnTo>
                        <a:lnTo>
                          <a:pt x="789" y="2029"/>
                        </a:lnTo>
                        <a:lnTo>
                          <a:pt x="810" y="2028"/>
                        </a:lnTo>
                        <a:lnTo>
                          <a:pt x="826" y="2028"/>
                        </a:lnTo>
                        <a:lnTo>
                          <a:pt x="856" y="2035"/>
                        </a:lnTo>
                        <a:lnTo>
                          <a:pt x="883" y="2046"/>
                        </a:lnTo>
                        <a:lnTo>
                          <a:pt x="906" y="2064"/>
                        </a:lnTo>
                        <a:lnTo>
                          <a:pt x="936" y="2101"/>
                        </a:lnTo>
                        <a:lnTo>
                          <a:pt x="961" y="2167"/>
                        </a:lnTo>
                        <a:lnTo>
                          <a:pt x="964" y="2208"/>
                        </a:lnTo>
                        <a:lnTo>
                          <a:pt x="964" y="2233"/>
                        </a:lnTo>
                        <a:lnTo>
                          <a:pt x="964" y="2764"/>
                        </a:lnTo>
                        <a:lnTo>
                          <a:pt x="963" y="2764"/>
                        </a:lnTo>
                        <a:lnTo>
                          <a:pt x="963" y="3275"/>
                        </a:lnTo>
                        <a:lnTo>
                          <a:pt x="963" y="3419"/>
                        </a:lnTo>
                        <a:lnTo>
                          <a:pt x="963" y="3543"/>
                        </a:lnTo>
                        <a:lnTo>
                          <a:pt x="2277" y="3543"/>
                        </a:lnTo>
                        <a:lnTo>
                          <a:pt x="2299" y="3543"/>
                        </a:lnTo>
                        <a:lnTo>
                          <a:pt x="2311" y="3543"/>
                        </a:lnTo>
                        <a:lnTo>
                          <a:pt x="2311" y="3543"/>
                        </a:lnTo>
                        <a:lnTo>
                          <a:pt x="2312" y="3543"/>
                        </a:lnTo>
                        <a:lnTo>
                          <a:pt x="2311" y="3543"/>
                        </a:lnTo>
                        <a:lnTo>
                          <a:pt x="2311" y="3543"/>
                        </a:lnTo>
                        <a:lnTo>
                          <a:pt x="2306" y="3543"/>
                        </a:lnTo>
                        <a:lnTo>
                          <a:pt x="2298" y="3545"/>
                        </a:lnTo>
                        <a:lnTo>
                          <a:pt x="2325" y="3547"/>
                        </a:lnTo>
                        <a:lnTo>
                          <a:pt x="2373" y="3559"/>
                        </a:lnTo>
                        <a:lnTo>
                          <a:pt x="2413" y="3580"/>
                        </a:lnTo>
                        <a:lnTo>
                          <a:pt x="2445" y="3605"/>
                        </a:lnTo>
                        <a:lnTo>
                          <a:pt x="2467" y="3639"/>
                        </a:lnTo>
                        <a:lnTo>
                          <a:pt x="2477" y="3677"/>
                        </a:lnTo>
                        <a:lnTo>
                          <a:pt x="2477" y="3720"/>
                        </a:lnTo>
                        <a:lnTo>
                          <a:pt x="2465" y="3765"/>
                        </a:lnTo>
                        <a:lnTo>
                          <a:pt x="2455" y="3790"/>
                        </a:lnTo>
                        <a:lnTo>
                          <a:pt x="2442" y="3817"/>
                        </a:lnTo>
                        <a:lnTo>
                          <a:pt x="2380" y="3967"/>
                        </a:lnTo>
                        <a:lnTo>
                          <a:pt x="2356" y="4050"/>
                        </a:lnTo>
                        <a:lnTo>
                          <a:pt x="2347" y="4099"/>
                        </a:lnTo>
                        <a:lnTo>
                          <a:pt x="2346" y="4121"/>
                        </a:lnTo>
                        <a:lnTo>
                          <a:pt x="2347" y="4162"/>
                        </a:lnTo>
                        <a:lnTo>
                          <a:pt x="2366" y="4237"/>
                        </a:lnTo>
                        <a:lnTo>
                          <a:pt x="2398" y="4307"/>
                        </a:lnTo>
                        <a:lnTo>
                          <a:pt x="2445" y="4369"/>
                        </a:lnTo>
                        <a:lnTo>
                          <a:pt x="2503" y="4421"/>
                        </a:lnTo>
                        <a:lnTo>
                          <a:pt x="2573" y="4462"/>
                        </a:lnTo>
                        <a:lnTo>
                          <a:pt x="2651" y="4492"/>
                        </a:lnTo>
                        <a:lnTo>
                          <a:pt x="2735" y="4508"/>
                        </a:lnTo>
                        <a:lnTo>
                          <a:pt x="2780" y="4509"/>
                        </a:lnTo>
                        <a:lnTo>
                          <a:pt x="2824" y="4508"/>
                        </a:lnTo>
                        <a:lnTo>
                          <a:pt x="2909" y="4492"/>
                        </a:lnTo>
                        <a:lnTo>
                          <a:pt x="2986" y="4462"/>
                        </a:lnTo>
                        <a:lnTo>
                          <a:pt x="3056" y="4421"/>
                        </a:lnTo>
                        <a:lnTo>
                          <a:pt x="3115" y="4369"/>
                        </a:lnTo>
                        <a:lnTo>
                          <a:pt x="3161" y="4307"/>
                        </a:lnTo>
                        <a:lnTo>
                          <a:pt x="3194" y="4237"/>
                        </a:lnTo>
                        <a:lnTo>
                          <a:pt x="3212" y="4162"/>
                        </a:lnTo>
                        <a:lnTo>
                          <a:pt x="3213" y="4121"/>
                        </a:lnTo>
                        <a:lnTo>
                          <a:pt x="3212" y="4099"/>
                        </a:lnTo>
                        <a:lnTo>
                          <a:pt x="3203" y="4050"/>
                        </a:lnTo>
                        <a:lnTo>
                          <a:pt x="3179" y="3967"/>
                        </a:lnTo>
                        <a:lnTo>
                          <a:pt x="3119" y="3817"/>
                        </a:lnTo>
                        <a:lnTo>
                          <a:pt x="3104" y="3790"/>
                        </a:lnTo>
                        <a:lnTo>
                          <a:pt x="3094" y="3765"/>
                        </a:lnTo>
                        <a:lnTo>
                          <a:pt x="3082" y="3720"/>
                        </a:lnTo>
                        <a:lnTo>
                          <a:pt x="3082" y="3677"/>
                        </a:lnTo>
                        <a:lnTo>
                          <a:pt x="3094" y="3639"/>
                        </a:lnTo>
                        <a:lnTo>
                          <a:pt x="3115" y="3605"/>
                        </a:lnTo>
                        <a:lnTo>
                          <a:pt x="3146" y="3580"/>
                        </a:lnTo>
                        <a:lnTo>
                          <a:pt x="3186" y="3559"/>
                        </a:lnTo>
                        <a:lnTo>
                          <a:pt x="3234" y="3547"/>
                        </a:lnTo>
                        <a:lnTo>
                          <a:pt x="3261" y="3545"/>
                        </a:lnTo>
                        <a:lnTo>
                          <a:pt x="3286" y="3543"/>
                        </a:lnTo>
                        <a:lnTo>
                          <a:pt x="4505" y="3543"/>
                        </a:lnTo>
                        <a:lnTo>
                          <a:pt x="4505" y="3311"/>
                        </a:lnTo>
                        <a:lnTo>
                          <a:pt x="4505" y="3311"/>
                        </a:lnTo>
                        <a:lnTo>
                          <a:pt x="4505" y="2228"/>
                        </a:lnTo>
                        <a:lnTo>
                          <a:pt x="4505" y="2207"/>
                        </a:lnTo>
                        <a:lnTo>
                          <a:pt x="4505" y="2195"/>
                        </a:lnTo>
                        <a:lnTo>
                          <a:pt x="4505" y="2194"/>
                        </a:lnTo>
                        <a:lnTo>
                          <a:pt x="4505" y="2194"/>
                        </a:lnTo>
                        <a:lnTo>
                          <a:pt x="4505" y="2194"/>
                        </a:lnTo>
                        <a:lnTo>
                          <a:pt x="4505" y="2195"/>
                        </a:lnTo>
                        <a:lnTo>
                          <a:pt x="4505" y="2200"/>
                        </a:lnTo>
                        <a:lnTo>
                          <a:pt x="4507" y="2208"/>
                        </a:lnTo>
                        <a:lnTo>
                          <a:pt x="4511" y="2167"/>
                        </a:lnTo>
                        <a:lnTo>
                          <a:pt x="4535" y="2101"/>
                        </a:lnTo>
                        <a:lnTo>
                          <a:pt x="4565" y="2064"/>
                        </a:lnTo>
                        <a:lnTo>
                          <a:pt x="4588" y="2046"/>
                        </a:lnTo>
                        <a:lnTo>
                          <a:pt x="4614" y="2035"/>
                        </a:lnTo>
                        <a:lnTo>
                          <a:pt x="4644" y="2028"/>
                        </a:lnTo>
                        <a:lnTo>
                          <a:pt x="4660" y="2028"/>
                        </a:lnTo>
                        <a:lnTo>
                          <a:pt x="4682" y="2029"/>
                        </a:lnTo>
                        <a:lnTo>
                          <a:pt x="4727" y="2040"/>
                        </a:lnTo>
                        <a:lnTo>
                          <a:pt x="4750" y="2051"/>
                        </a:lnTo>
                        <a:lnTo>
                          <a:pt x="4779" y="2064"/>
                        </a:lnTo>
                        <a:lnTo>
                          <a:pt x="4929" y="2125"/>
                        </a:lnTo>
                        <a:lnTo>
                          <a:pt x="5012" y="2150"/>
                        </a:lnTo>
                        <a:lnTo>
                          <a:pt x="5061" y="2159"/>
                        </a:lnTo>
                        <a:lnTo>
                          <a:pt x="5084" y="2160"/>
                        </a:lnTo>
                        <a:lnTo>
                          <a:pt x="5124" y="2158"/>
                        </a:lnTo>
                        <a:lnTo>
                          <a:pt x="5199" y="2141"/>
                        </a:lnTo>
                        <a:lnTo>
                          <a:pt x="5269" y="2108"/>
                        </a:lnTo>
                        <a:lnTo>
                          <a:pt x="5330" y="2062"/>
                        </a:lnTo>
                        <a:lnTo>
                          <a:pt x="5383" y="2002"/>
                        </a:lnTo>
                        <a:lnTo>
                          <a:pt x="5424" y="1933"/>
                        </a:lnTo>
                        <a:lnTo>
                          <a:pt x="5454" y="1856"/>
                        </a:lnTo>
                        <a:lnTo>
                          <a:pt x="5470" y="1771"/>
                        </a:lnTo>
                        <a:lnTo>
                          <a:pt x="5471" y="1726"/>
                        </a:lnTo>
                        <a:lnTo>
                          <a:pt x="5470" y="1682"/>
                        </a:lnTo>
                        <a:lnTo>
                          <a:pt x="5454" y="1598"/>
                        </a:lnTo>
                        <a:lnTo>
                          <a:pt x="5424" y="1519"/>
                        </a:lnTo>
                        <a:lnTo>
                          <a:pt x="5383" y="1450"/>
                        </a:lnTo>
                        <a:lnTo>
                          <a:pt x="5330" y="1392"/>
                        </a:lnTo>
                        <a:lnTo>
                          <a:pt x="5269" y="1345"/>
                        </a:lnTo>
                        <a:lnTo>
                          <a:pt x="5199" y="1311"/>
                        </a:lnTo>
                        <a:lnTo>
                          <a:pt x="5124" y="1294"/>
                        </a:lnTo>
                        <a:lnTo>
                          <a:pt x="5084" y="1293"/>
                        </a:lnTo>
                        <a:lnTo>
                          <a:pt x="5061" y="1293"/>
                        </a:lnTo>
                        <a:lnTo>
                          <a:pt x="5012" y="1302"/>
                        </a:lnTo>
                        <a:lnTo>
                          <a:pt x="4929" y="1327"/>
                        </a:lnTo>
                        <a:lnTo>
                          <a:pt x="4779" y="1388"/>
                        </a:lnTo>
                        <a:lnTo>
                          <a:pt x="4750" y="1402"/>
                        </a:lnTo>
                        <a:lnTo>
                          <a:pt x="4727" y="1412"/>
                        </a:lnTo>
                        <a:lnTo>
                          <a:pt x="4682" y="1424"/>
                        </a:lnTo>
                        <a:lnTo>
                          <a:pt x="4660" y="1424"/>
                        </a:lnTo>
                        <a:lnTo>
                          <a:pt x="4644" y="1424"/>
                        </a:lnTo>
                        <a:lnTo>
                          <a:pt x="4614" y="1418"/>
                        </a:lnTo>
                        <a:lnTo>
                          <a:pt x="4588" y="1406"/>
                        </a:lnTo>
                        <a:lnTo>
                          <a:pt x="4565" y="1388"/>
                        </a:lnTo>
                        <a:lnTo>
                          <a:pt x="4535" y="1352"/>
                        </a:lnTo>
                        <a:lnTo>
                          <a:pt x="4511" y="1285"/>
                        </a:lnTo>
                        <a:lnTo>
                          <a:pt x="4507" y="1245"/>
                        </a:lnTo>
                        <a:lnTo>
                          <a:pt x="4505" y="1221"/>
                        </a:lnTo>
                        <a:lnTo>
                          <a:pt x="4505" y="779"/>
                        </a:lnTo>
                        <a:lnTo>
                          <a:pt x="4505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60A7685-4C1F-30F2-912A-B115D5DC2422}"/>
                      </a:ext>
                    </a:extLst>
                  </p:cNvPr>
                  <p:cNvSpPr/>
                  <p:nvPr/>
                </p:nvSpPr>
                <p:spPr>
                  <a:xfrm>
                    <a:off x="4654524" y="3975953"/>
                    <a:ext cx="1547638" cy="1245155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127000"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a-IR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ارتقای عملکرد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/>
                    <a:endParaRPr lang="fa-IR" b="1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 rtl="1"/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P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erformance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38FE830-A1F1-7C10-EE89-0C3C23A4346E}"/>
                    </a:ext>
                  </a:extLst>
                </p:cNvPr>
                <p:cNvGrpSpPr/>
                <p:nvPr/>
              </p:nvGrpSpPr>
              <p:grpSpPr>
                <a:xfrm>
                  <a:off x="5347283" y="1852319"/>
                  <a:ext cx="1560353" cy="1987208"/>
                  <a:chOff x="5140019" y="978802"/>
                  <a:chExt cx="1560353" cy="1987208"/>
                </a:xfrm>
              </p:grpSpPr>
              <p:sp>
                <p:nvSpPr>
                  <p:cNvPr id="23" name="Freeform 1057">
                    <a:extLst>
                      <a:ext uri="{FF2B5EF4-FFF2-40B4-BE49-F238E27FC236}">
                        <a16:creationId xmlns:a16="http://schemas.microsoft.com/office/drawing/2014/main" id="{B76FA6EB-EC7E-B37E-5E51-29A5D7D33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5140019" y="978802"/>
                    <a:ext cx="1547638" cy="1987208"/>
                  </a:xfrm>
                  <a:custGeom>
                    <a:avLst/>
                    <a:gdLst>
                      <a:gd name="T0" fmla="*/ 1570 w 3463"/>
                      <a:gd name="T1" fmla="*/ 4468 h 4485"/>
                      <a:gd name="T2" fmla="*/ 1370 w 3463"/>
                      <a:gd name="T3" fmla="*/ 4347 h 4485"/>
                      <a:gd name="T4" fmla="*/ 1276 w 3463"/>
                      <a:gd name="T5" fmla="*/ 4146 h 4485"/>
                      <a:gd name="T6" fmla="*/ 1283 w 3463"/>
                      <a:gd name="T7" fmla="*/ 4039 h 4485"/>
                      <a:gd name="T8" fmla="*/ 1381 w 3463"/>
                      <a:gd name="T9" fmla="*/ 3781 h 4485"/>
                      <a:gd name="T10" fmla="*/ 1405 w 3463"/>
                      <a:gd name="T11" fmla="*/ 3668 h 4485"/>
                      <a:gd name="T12" fmla="*/ 1374 w 3463"/>
                      <a:gd name="T13" fmla="*/ 3590 h 4485"/>
                      <a:gd name="T14" fmla="*/ 1255 w 3463"/>
                      <a:gd name="T15" fmla="*/ 3524 h 4485"/>
                      <a:gd name="T16" fmla="*/ 1217 w 3463"/>
                      <a:gd name="T17" fmla="*/ 3519 h 4485"/>
                      <a:gd name="T18" fmla="*/ 0 w 3463"/>
                      <a:gd name="T19" fmla="*/ 3520 h 4485"/>
                      <a:gd name="T20" fmla="*/ 0 w 3463"/>
                      <a:gd name="T21" fmla="*/ 2198 h 4485"/>
                      <a:gd name="T22" fmla="*/ 26 w 3463"/>
                      <a:gd name="T23" fmla="*/ 2097 h 4485"/>
                      <a:gd name="T24" fmla="*/ 100 w 3463"/>
                      <a:gd name="T25" fmla="*/ 2034 h 4485"/>
                      <a:gd name="T26" fmla="*/ 163 w 3463"/>
                      <a:gd name="T27" fmla="*/ 2029 h 4485"/>
                      <a:gd name="T28" fmla="*/ 262 w 3463"/>
                      <a:gd name="T29" fmla="*/ 2066 h 4485"/>
                      <a:gd name="T30" fmla="*/ 545 w 3463"/>
                      <a:gd name="T31" fmla="*/ 2158 h 4485"/>
                      <a:gd name="T32" fmla="*/ 685 w 3463"/>
                      <a:gd name="T33" fmla="*/ 2140 h 4485"/>
                      <a:gd name="T34" fmla="*/ 874 w 3463"/>
                      <a:gd name="T35" fmla="*/ 1999 h 4485"/>
                      <a:gd name="T36" fmla="*/ 963 w 3463"/>
                      <a:gd name="T37" fmla="*/ 1762 h 4485"/>
                      <a:gd name="T38" fmla="*/ 948 w 3463"/>
                      <a:gd name="T39" fmla="*/ 1583 h 4485"/>
                      <a:gd name="T40" fmla="*/ 821 w 3463"/>
                      <a:gd name="T41" fmla="*/ 1373 h 4485"/>
                      <a:gd name="T42" fmla="*/ 608 w 3463"/>
                      <a:gd name="T43" fmla="*/ 1273 h 4485"/>
                      <a:gd name="T44" fmla="*/ 495 w 3463"/>
                      <a:gd name="T45" fmla="*/ 1281 h 4485"/>
                      <a:gd name="T46" fmla="*/ 230 w 3463"/>
                      <a:gd name="T47" fmla="*/ 1380 h 4485"/>
                      <a:gd name="T48" fmla="*/ 143 w 3463"/>
                      <a:gd name="T49" fmla="*/ 1402 h 4485"/>
                      <a:gd name="T50" fmla="*/ 75 w 3463"/>
                      <a:gd name="T51" fmla="*/ 1384 h 4485"/>
                      <a:gd name="T52" fmla="*/ 4 w 3463"/>
                      <a:gd name="T53" fmla="*/ 1272 h 4485"/>
                      <a:gd name="T54" fmla="*/ 0 w 3463"/>
                      <a:gd name="T55" fmla="*/ 0 h 4485"/>
                      <a:gd name="T56" fmla="*/ 2175 w 3463"/>
                      <a:gd name="T57" fmla="*/ 0 h 4485"/>
                      <a:gd name="T58" fmla="*/ 3281 w 3463"/>
                      <a:gd name="T59" fmla="*/ 0 h 4485"/>
                      <a:gd name="T60" fmla="*/ 3463 w 3463"/>
                      <a:gd name="T61" fmla="*/ 1234 h 4485"/>
                      <a:gd name="T62" fmla="*/ 3410 w 3463"/>
                      <a:gd name="T63" fmla="*/ 1367 h 4485"/>
                      <a:gd name="T64" fmla="*/ 3335 w 3463"/>
                      <a:gd name="T65" fmla="*/ 1402 h 4485"/>
                      <a:gd name="T66" fmla="*/ 3256 w 3463"/>
                      <a:gd name="T67" fmla="*/ 1391 h 4485"/>
                      <a:gd name="T68" fmla="*/ 3050 w 3463"/>
                      <a:gd name="T69" fmla="*/ 1304 h 4485"/>
                      <a:gd name="T70" fmla="*/ 2897 w 3463"/>
                      <a:gd name="T71" fmla="*/ 1272 h 4485"/>
                      <a:gd name="T72" fmla="*/ 2706 w 3463"/>
                      <a:gd name="T73" fmla="*/ 1325 h 4485"/>
                      <a:gd name="T74" fmla="*/ 2546 w 3463"/>
                      <a:gd name="T75" fmla="*/ 1504 h 4485"/>
                      <a:gd name="T76" fmla="*/ 2499 w 3463"/>
                      <a:gd name="T77" fmla="*/ 1715 h 4485"/>
                      <a:gd name="T78" fmla="*/ 2546 w 3463"/>
                      <a:gd name="T79" fmla="*/ 1927 h 4485"/>
                      <a:gd name="T80" fmla="*/ 2706 w 3463"/>
                      <a:gd name="T81" fmla="*/ 2106 h 4485"/>
                      <a:gd name="T82" fmla="*/ 2897 w 3463"/>
                      <a:gd name="T83" fmla="*/ 2159 h 4485"/>
                      <a:gd name="T84" fmla="*/ 3050 w 3463"/>
                      <a:gd name="T85" fmla="*/ 2127 h 4485"/>
                      <a:gd name="T86" fmla="*/ 3256 w 3463"/>
                      <a:gd name="T87" fmla="*/ 2040 h 4485"/>
                      <a:gd name="T88" fmla="*/ 3335 w 3463"/>
                      <a:gd name="T89" fmla="*/ 2029 h 4485"/>
                      <a:gd name="T90" fmla="*/ 3410 w 3463"/>
                      <a:gd name="T91" fmla="*/ 2062 h 4485"/>
                      <a:gd name="T92" fmla="*/ 3463 w 3463"/>
                      <a:gd name="T93" fmla="*/ 2198 h 4485"/>
                      <a:gd name="T94" fmla="*/ 3463 w 3463"/>
                      <a:gd name="T95" fmla="*/ 2218 h 4485"/>
                      <a:gd name="T96" fmla="*/ 3246 w 3463"/>
                      <a:gd name="T97" fmla="*/ 3520 h 4485"/>
                      <a:gd name="T98" fmla="*/ 2202 w 3463"/>
                      <a:gd name="T99" fmla="*/ 3519 h 4485"/>
                      <a:gd name="T100" fmla="*/ 2096 w 3463"/>
                      <a:gd name="T101" fmla="*/ 3536 h 4485"/>
                      <a:gd name="T102" fmla="*/ 2007 w 3463"/>
                      <a:gd name="T103" fmla="*/ 3608 h 4485"/>
                      <a:gd name="T104" fmla="*/ 1988 w 3463"/>
                      <a:gd name="T105" fmla="*/ 3711 h 4485"/>
                      <a:gd name="T106" fmla="*/ 2025 w 3463"/>
                      <a:gd name="T107" fmla="*/ 3809 h 4485"/>
                      <a:gd name="T108" fmla="*/ 2118 w 3463"/>
                      <a:gd name="T109" fmla="*/ 4087 h 4485"/>
                      <a:gd name="T110" fmla="*/ 2100 w 3463"/>
                      <a:gd name="T111" fmla="*/ 4220 h 4485"/>
                      <a:gd name="T112" fmla="*/ 1965 w 3463"/>
                      <a:gd name="T113" fmla="*/ 4399 h 4485"/>
                      <a:gd name="T114" fmla="*/ 1740 w 3463"/>
                      <a:gd name="T115" fmla="*/ 4483 h 44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3463" h="4485">
                        <a:moveTo>
                          <a:pt x="1696" y="4485"/>
                        </a:moveTo>
                        <a:lnTo>
                          <a:pt x="1653" y="4483"/>
                        </a:lnTo>
                        <a:lnTo>
                          <a:pt x="1570" y="4468"/>
                        </a:lnTo>
                        <a:lnTo>
                          <a:pt x="1495" y="4439"/>
                        </a:lnTo>
                        <a:lnTo>
                          <a:pt x="1427" y="4399"/>
                        </a:lnTo>
                        <a:lnTo>
                          <a:pt x="1370" y="4347"/>
                        </a:lnTo>
                        <a:lnTo>
                          <a:pt x="1324" y="4288"/>
                        </a:lnTo>
                        <a:lnTo>
                          <a:pt x="1292" y="4220"/>
                        </a:lnTo>
                        <a:lnTo>
                          <a:pt x="1276" y="4146"/>
                        </a:lnTo>
                        <a:lnTo>
                          <a:pt x="1273" y="4108"/>
                        </a:lnTo>
                        <a:lnTo>
                          <a:pt x="1274" y="4087"/>
                        </a:lnTo>
                        <a:lnTo>
                          <a:pt x="1283" y="4039"/>
                        </a:lnTo>
                        <a:lnTo>
                          <a:pt x="1307" y="3957"/>
                        </a:lnTo>
                        <a:lnTo>
                          <a:pt x="1368" y="3809"/>
                        </a:lnTo>
                        <a:lnTo>
                          <a:pt x="1381" y="3781"/>
                        </a:lnTo>
                        <a:lnTo>
                          <a:pt x="1392" y="3756"/>
                        </a:lnTo>
                        <a:lnTo>
                          <a:pt x="1404" y="3711"/>
                        </a:lnTo>
                        <a:lnTo>
                          <a:pt x="1405" y="3668"/>
                        </a:lnTo>
                        <a:lnTo>
                          <a:pt x="1395" y="3627"/>
                        </a:lnTo>
                        <a:lnTo>
                          <a:pt x="1386" y="3608"/>
                        </a:lnTo>
                        <a:lnTo>
                          <a:pt x="1374" y="3590"/>
                        </a:lnTo>
                        <a:lnTo>
                          <a:pt x="1343" y="3561"/>
                        </a:lnTo>
                        <a:lnTo>
                          <a:pt x="1303" y="3539"/>
                        </a:lnTo>
                        <a:lnTo>
                          <a:pt x="1255" y="3524"/>
                        </a:lnTo>
                        <a:lnTo>
                          <a:pt x="1229" y="3520"/>
                        </a:lnTo>
                        <a:lnTo>
                          <a:pt x="1229" y="3519"/>
                        </a:lnTo>
                        <a:lnTo>
                          <a:pt x="1217" y="3519"/>
                        </a:lnTo>
                        <a:lnTo>
                          <a:pt x="1194" y="3519"/>
                        </a:lnTo>
                        <a:lnTo>
                          <a:pt x="184" y="3520"/>
                        </a:lnTo>
                        <a:lnTo>
                          <a:pt x="0" y="3520"/>
                        </a:lnTo>
                        <a:lnTo>
                          <a:pt x="0" y="2218"/>
                        </a:lnTo>
                        <a:lnTo>
                          <a:pt x="0" y="2206"/>
                        </a:lnTo>
                        <a:lnTo>
                          <a:pt x="0" y="2198"/>
                        </a:lnTo>
                        <a:lnTo>
                          <a:pt x="0" y="2198"/>
                        </a:lnTo>
                        <a:lnTo>
                          <a:pt x="4" y="2159"/>
                        </a:lnTo>
                        <a:lnTo>
                          <a:pt x="26" y="2097"/>
                        </a:lnTo>
                        <a:lnTo>
                          <a:pt x="53" y="2062"/>
                        </a:lnTo>
                        <a:lnTo>
                          <a:pt x="75" y="2045"/>
                        </a:lnTo>
                        <a:lnTo>
                          <a:pt x="100" y="2034"/>
                        </a:lnTo>
                        <a:lnTo>
                          <a:pt x="128" y="2029"/>
                        </a:lnTo>
                        <a:lnTo>
                          <a:pt x="143" y="2027"/>
                        </a:lnTo>
                        <a:lnTo>
                          <a:pt x="163" y="2029"/>
                        </a:lnTo>
                        <a:lnTo>
                          <a:pt x="208" y="2040"/>
                        </a:lnTo>
                        <a:lnTo>
                          <a:pt x="230" y="2049"/>
                        </a:lnTo>
                        <a:lnTo>
                          <a:pt x="262" y="2066"/>
                        </a:lnTo>
                        <a:lnTo>
                          <a:pt x="412" y="2127"/>
                        </a:lnTo>
                        <a:lnTo>
                          <a:pt x="495" y="2150"/>
                        </a:lnTo>
                        <a:lnTo>
                          <a:pt x="545" y="2158"/>
                        </a:lnTo>
                        <a:lnTo>
                          <a:pt x="567" y="2159"/>
                        </a:lnTo>
                        <a:lnTo>
                          <a:pt x="608" y="2158"/>
                        </a:lnTo>
                        <a:lnTo>
                          <a:pt x="685" y="2140"/>
                        </a:lnTo>
                        <a:lnTo>
                          <a:pt x="757" y="2106"/>
                        </a:lnTo>
                        <a:lnTo>
                          <a:pt x="821" y="2058"/>
                        </a:lnTo>
                        <a:lnTo>
                          <a:pt x="874" y="1999"/>
                        </a:lnTo>
                        <a:lnTo>
                          <a:pt x="918" y="1927"/>
                        </a:lnTo>
                        <a:lnTo>
                          <a:pt x="948" y="1847"/>
                        </a:lnTo>
                        <a:lnTo>
                          <a:pt x="963" y="1762"/>
                        </a:lnTo>
                        <a:lnTo>
                          <a:pt x="964" y="1715"/>
                        </a:lnTo>
                        <a:lnTo>
                          <a:pt x="963" y="1669"/>
                        </a:lnTo>
                        <a:lnTo>
                          <a:pt x="948" y="1583"/>
                        </a:lnTo>
                        <a:lnTo>
                          <a:pt x="918" y="1504"/>
                        </a:lnTo>
                        <a:lnTo>
                          <a:pt x="874" y="1432"/>
                        </a:lnTo>
                        <a:lnTo>
                          <a:pt x="821" y="1373"/>
                        </a:lnTo>
                        <a:lnTo>
                          <a:pt x="757" y="1325"/>
                        </a:lnTo>
                        <a:lnTo>
                          <a:pt x="685" y="1290"/>
                        </a:lnTo>
                        <a:lnTo>
                          <a:pt x="608" y="1273"/>
                        </a:lnTo>
                        <a:lnTo>
                          <a:pt x="567" y="1272"/>
                        </a:lnTo>
                        <a:lnTo>
                          <a:pt x="545" y="1272"/>
                        </a:lnTo>
                        <a:lnTo>
                          <a:pt x="495" y="1281"/>
                        </a:lnTo>
                        <a:lnTo>
                          <a:pt x="412" y="1304"/>
                        </a:lnTo>
                        <a:lnTo>
                          <a:pt x="262" y="1365"/>
                        </a:lnTo>
                        <a:lnTo>
                          <a:pt x="230" y="1380"/>
                        </a:lnTo>
                        <a:lnTo>
                          <a:pt x="208" y="1391"/>
                        </a:lnTo>
                        <a:lnTo>
                          <a:pt x="163" y="1402"/>
                        </a:lnTo>
                        <a:lnTo>
                          <a:pt x="143" y="1402"/>
                        </a:lnTo>
                        <a:lnTo>
                          <a:pt x="128" y="1402"/>
                        </a:lnTo>
                        <a:lnTo>
                          <a:pt x="100" y="1396"/>
                        </a:lnTo>
                        <a:lnTo>
                          <a:pt x="75" y="1384"/>
                        </a:lnTo>
                        <a:lnTo>
                          <a:pt x="53" y="1367"/>
                        </a:lnTo>
                        <a:lnTo>
                          <a:pt x="26" y="1334"/>
                        </a:lnTo>
                        <a:lnTo>
                          <a:pt x="4" y="1272"/>
                        </a:lnTo>
                        <a:lnTo>
                          <a:pt x="0" y="1233"/>
                        </a:lnTo>
                        <a:lnTo>
                          <a:pt x="0" y="1209"/>
                        </a:lnTo>
                        <a:lnTo>
                          <a:pt x="0" y="0"/>
                        </a:lnTo>
                        <a:lnTo>
                          <a:pt x="2165" y="0"/>
                        </a:lnTo>
                        <a:lnTo>
                          <a:pt x="2165" y="0"/>
                        </a:lnTo>
                        <a:lnTo>
                          <a:pt x="2175" y="0"/>
                        </a:lnTo>
                        <a:lnTo>
                          <a:pt x="2198" y="0"/>
                        </a:lnTo>
                        <a:lnTo>
                          <a:pt x="3270" y="0"/>
                        </a:lnTo>
                        <a:lnTo>
                          <a:pt x="3281" y="0"/>
                        </a:lnTo>
                        <a:lnTo>
                          <a:pt x="3463" y="0"/>
                        </a:lnTo>
                        <a:lnTo>
                          <a:pt x="3463" y="1209"/>
                        </a:lnTo>
                        <a:lnTo>
                          <a:pt x="3463" y="1234"/>
                        </a:lnTo>
                        <a:lnTo>
                          <a:pt x="3460" y="1272"/>
                        </a:lnTo>
                        <a:lnTo>
                          <a:pt x="3438" y="1334"/>
                        </a:lnTo>
                        <a:lnTo>
                          <a:pt x="3410" y="1367"/>
                        </a:lnTo>
                        <a:lnTo>
                          <a:pt x="3388" y="1384"/>
                        </a:lnTo>
                        <a:lnTo>
                          <a:pt x="3364" y="1396"/>
                        </a:lnTo>
                        <a:lnTo>
                          <a:pt x="3335" y="1402"/>
                        </a:lnTo>
                        <a:lnTo>
                          <a:pt x="3320" y="1402"/>
                        </a:lnTo>
                        <a:lnTo>
                          <a:pt x="3299" y="1402"/>
                        </a:lnTo>
                        <a:lnTo>
                          <a:pt x="3256" y="1391"/>
                        </a:lnTo>
                        <a:lnTo>
                          <a:pt x="3234" y="1380"/>
                        </a:lnTo>
                        <a:lnTo>
                          <a:pt x="3202" y="1365"/>
                        </a:lnTo>
                        <a:lnTo>
                          <a:pt x="3050" y="1304"/>
                        </a:lnTo>
                        <a:lnTo>
                          <a:pt x="2968" y="1281"/>
                        </a:lnTo>
                        <a:lnTo>
                          <a:pt x="2919" y="1272"/>
                        </a:lnTo>
                        <a:lnTo>
                          <a:pt x="2897" y="1272"/>
                        </a:lnTo>
                        <a:lnTo>
                          <a:pt x="2856" y="1273"/>
                        </a:lnTo>
                        <a:lnTo>
                          <a:pt x="2778" y="1290"/>
                        </a:lnTo>
                        <a:lnTo>
                          <a:pt x="2706" y="1325"/>
                        </a:lnTo>
                        <a:lnTo>
                          <a:pt x="2643" y="1373"/>
                        </a:lnTo>
                        <a:lnTo>
                          <a:pt x="2589" y="1432"/>
                        </a:lnTo>
                        <a:lnTo>
                          <a:pt x="2546" y="1504"/>
                        </a:lnTo>
                        <a:lnTo>
                          <a:pt x="2516" y="1583"/>
                        </a:lnTo>
                        <a:lnTo>
                          <a:pt x="2500" y="1669"/>
                        </a:lnTo>
                        <a:lnTo>
                          <a:pt x="2499" y="1715"/>
                        </a:lnTo>
                        <a:lnTo>
                          <a:pt x="2500" y="1762"/>
                        </a:lnTo>
                        <a:lnTo>
                          <a:pt x="2516" y="1847"/>
                        </a:lnTo>
                        <a:lnTo>
                          <a:pt x="2546" y="1927"/>
                        </a:lnTo>
                        <a:lnTo>
                          <a:pt x="2589" y="1999"/>
                        </a:lnTo>
                        <a:lnTo>
                          <a:pt x="2643" y="2058"/>
                        </a:lnTo>
                        <a:lnTo>
                          <a:pt x="2706" y="2106"/>
                        </a:lnTo>
                        <a:lnTo>
                          <a:pt x="2778" y="2140"/>
                        </a:lnTo>
                        <a:lnTo>
                          <a:pt x="2856" y="2158"/>
                        </a:lnTo>
                        <a:lnTo>
                          <a:pt x="2897" y="2159"/>
                        </a:lnTo>
                        <a:lnTo>
                          <a:pt x="2919" y="2158"/>
                        </a:lnTo>
                        <a:lnTo>
                          <a:pt x="2968" y="2150"/>
                        </a:lnTo>
                        <a:lnTo>
                          <a:pt x="3050" y="2127"/>
                        </a:lnTo>
                        <a:lnTo>
                          <a:pt x="3202" y="2066"/>
                        </a:lnTo>
                        <a:lnTo>
                          <a:pt x="3234" y="2049"/>
                        </a:lnTo>
                        <a:lnTo>
                          <a:pt x="3256" y="2040"/>
                        </a:lnTo>
                        <a:lnTo>
                          <a:pt x="3299" y="2029"/>
                        </a:lnTo>
                        <a:lnTo>
                          <a:pt x="3320" y="2027"/>
                        </a:lnTo>
                        <a:lnTo>
                          <a:pt x="3335" y="2029"/>
                        </a:lnTo>
                        <a:lnTo>
                          <a:pt x="3364" y="2034"/>
                        </a:lnTo>
                        <a:lnTo>
                          <a:pt x="3388" y="2045"/>
                        </a:lnTo>
                        <a:lnTo>
                          <a:pt x="3410" y="2062"/>
                        </a:lnTo>
                        <a:lnTo>
                          <a:pt x="3438" y="2097"/>
                        </a:lnTo>
                        <a:lnTo>
                          <a:pt x="3460" y="2159"/>
                        </a:lnTo>
                        <a:lnTo>
                          <a:pt x="3463" y="2198"/>
                        </a:lnTo>
                        <a:lnTo>
                          <a:pt x="3463" y="2198"/>
                        </a:lnTo>
                        <a:lnTo>
                          <a:pt x="3463" y="2206"/>
                        </a:lnTo>
                        <a:lnTo>
                          <a:pt x="3463" y="2218"/>
                        </a:lnTo>
                        <a:lnTo>
                          <a:pt x="3463" y="3520"/>
                        </a:lnTo>
                        <a:lnTo>
                          <a:pt x="3360" y="3520"/>
                        </a:lnTo>
                        <a:lnTo>
                          <a:pt x="3246" y="3520"/>
                        </a:lnTo>
                        <a:lnTo>
                          <a:pt x="2744" y="3520"/>
                        </a:lnTo>
                        <a:lnTo>
                          <a:pt x="2734" y="3520"/>
                        </a:lnTo>
                        <a:lnTo>
                          <a:pt x="2202" y="3519"/>
                        </a:lnTo>
                        <a:lnTo>
                          <a:pt x="2178" y="3520"/>
                        </a:lnTo>
                        <a:lnTo>
                          <a:pt x="2148" y="3523"/>
                        </a:lnTo>
                        <a:lnTo>
                          <a:pt x="2096" y="3536"/>
                        </a:lnTo>
                        <a:lnTo>
                          <a:pt x="2052" y="3559"/>
                        </a:lnTo>
                        <a:lnTo>
                          <a:pt x="2020" y="3590"/>
                        </a:lnTo>
                        <a:lnTo>
                          <a:pt x="2007" y="3608"/>
                        </a:lnTo>
                        <a:lnTo>
                          <a:pt x="1998" y="3627"/>
                        </a:lnTo>
                        <a:lnTo>
                          <a:pt x="1987" y="3668"/>
                        </a:lnTo>
                        <a:lnTo>
                          <a:pt x="1988" y="3711"/>
                        </a:lnTo>
                        <a:lnTo>
                          <a:pt x="2000" y="3756"/>
                        </a:lnTo>
                        <a:lnTo>
                          <a:pt x="2012" y="3781"/>
                        </a:lnTo>
                        <a:lnTo>
                          <a:pt x="2025" y="3809"/>
                        </a:lnTo>
                        <a:lnTo>
                          <a:pt x="2086" y="3957"/>
                        </a:lnTo>
                        <a:lnTo>
                          <a:pt x="2109" y="4039"/>
                        </a:lnTo>
                        <a:lnTo>
                          <a:pt x="2118" y="4087"/>
                        </a:lnTo>
                        <a:lnTo>
                          <a:pt x="2119" y="4108"/>
                        </a:lnTo>
                        <a:lnTo>
                          <a:pt x="2117" y="4146"/>
                        </a:lnTo>
                        <a:lnTo>
                          <a:pt x="2100" y="4220"/>
                        </a:lnTo>
                        <a:lnTo>
                          <a:pt x="2069" y="4288"/>
                        </a:lnTo>
                        <a:lnTo>
                          <a:pt x="2022" y="4347"/>
                        </a:lnTo>
                        <a:lnTo>
                          <a:pt x="1965" y="4399"/>
                        </a:lnTo>
                        <a:lnTo>
                          <a:pt x="1898" y="4439"/>
                        </a:lnTo>
                        <a:lnTo>
                          <a:pt x="1823" y="4468"/>
                        </a:lnTo>
                        <a:lnTo>
                          <a:pt x="1740" y="4483"/>
                        </a:lnTo>
                        <a:lnTo>
                          <a:pt x="1696" y="4485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0E40E18B-22FC-2CA7-F43A-4656AD0FCEA5}"/>
                      </a:ext>
                    </a:extLst>
                  </p:cNvPr>
                  <p:cNvSpPr/>
                  <p:nvPr/>
                </p:nvSpPr>
                <p:spPr>
                  <a:xfrm>
                    <a:off x="5152734" y="1548740"/>
                    <a:ext cx="1547638" cy="1245155"/>
                  </a:xfrm>
                  <a:prstGeom prst="rect">
                    <a:avLst/>
                  </a:prstGeom>
                  <a:noFill/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 extrusionH="127000"/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fa-IR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ارتقای محصول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/>
                    <a:endParaRPr lang="en-US" b="1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/>
                    <a:endParaRPr lang="fa-IR" b="1" dirty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  <a:cs typeface="B Zar" pitchFamily="2" charset="-78"/>
                    </a:endParaRPr>
                  </a:p>
                  <a:p>
                    <a:pPr algn="ctr" rtl="1"/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P</a:t>
                    </a:r>
                    <a:r>
                      <a:rPr lang="en-US" b="1" dirty="0">
                        <a:solidFill>
                          <a:schemeClr val="bg1"/>
                        </a:solidFill>
                        <a:effectLst>
                          <a:outerShdw blurRad="50800" dist="38100" dir="5400000" algn="t" rotWithShape="0">
                            <a:prstClr val="black">
                              <a:alpha val="40000"/>
                            </a:prstClr>
                          </a:outerShdw>
                        </a:effectLst>
                        <a:cs typeface="B Zar" pitchFamily="2" charset="-78"/>
                      </a:rPr>
                      <a:t>roduct</a:t>
                    </a:r>
                  </a:p>
                </p:txBody>
              </p:sp>
            </p:grp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B38856-C6CD-C214-2C18-DD0C3441AB80}"/>
                </a:ext>
              </a:extLst>
            </p:cNvPr>
            <p:cNvSpPr/>
            <p:nvPr/>
          </p:nvSpPr>
          <p:spPr>
            <a:xfrm>
              <a:off x="1489094" y="5372476"/>
              <a:ext cx="66418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sz="1600" b="1" dirty="0">
                  <a:cs typeface="B Zar" pitchFamily="2" charset="-78"/>
                </a:rPr>
                <a:t>اجزای دخیل در زنجیره ارزش از منظر مرکز بین المللی تحقیقات توسعه، 2001</a:t>
              </a:r>
              <a:endParaRPr lang="en-US" sz="1600" b="1" dirty="0">
                <a:cs typeface="B Zar" pitchFamily="2" charset="-78"/>
              </a:endParaRPr>
            </a:p>
          </p:txBody>
        </p:sp>
      </p:grpSp>
      <p:graphicFrame>
        <p:nvGraphicFramePr>
          <p:cNvPr id="34" name="Table 6">
            <a:extLst>
              <a:ext uri="{FF2B5EF4-FFF2-40B4-BE49-F238E27FC236}">
                <a16:creationId xmlns:a16="http://schemas.microsoft.com/office/drawing/2014/main" id="{2365ACF0-9B08-84BA-00A0-0E889BAD21C7}"/>
              </a:ext>
            </a:extLst>
          </p:cNvPr>
          <p:cNvGraphicFramePr>
            <a:graphicFrameLocks noGrp="1"/>
          </p:cNvGraphicFramePr>
          <p:nvPr/>
        </p:nvGraphicFramePr>
        <p:xfrm>
          <a:off x="351013" y="5964061"/>
          <a:ext cx="1161142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407126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3674842-2B72-47E5-A5E6-D465228FB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AE77CD-F1B1-42D2-AA7F-6682C9699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1411D6-1143-ECFE-8896-F5197DF1BA82}"/>
              </a:ext>
            </a:extLst>
          </p:cNvPr>
          <p:cNvSpPr/>
          <p:nvPr/>
        </p:nvSpPr>
        <p:spPr>
          <a:xfrm>
            <a:off x="3694914" y="1578003"/>
            <a:ext cx="7834667" cy="328553"/>
          </a:xfrm>
          <a:prstGeom prst="roundRect">
            <a:avLst>
              <a:gd name="adj" fmla="val 1147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400" b="1" dirty="0">
                <a:solidFill>
                  <a:srgbClr val="996600"/>
                </a:solidFill>
                <a:cs typeface="B Traffic" panose="00000400000000000000" pitchFamily="2" charset="-78"/>
              </a:rPr>
              <a:t>1-1.  مفهوم زنجیره ارزش و کاربرد آن در صنایع پلاستیک </a:t>
            </a:r>
            <a:endParaRPr lang="en-US" sz="2400" b="1" dirty="0">
              <a:solidFill>
                <a:srgbClr val="996600"/>
              </a:solidFill>
              <a:cs typeface="B Traffic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573856" y="1566169"/>
            <a:ext cx="11044288" cy="773113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solidFill>
                  <a:srgbClr val="996600"/>
                </a:solidFill>
                <a:cs typeface="B Zar" panose="00000400000000000000" pitchFamily="2" charset="-78"/>
              </a:rPr>
              <a:t>1.  مفهوم زنجیره ارزش و کاربرد آن در صنایع پلاستیک</a:t>
            </a:r>
          </a:p>
          <a:p>
            <a:pPr algn="r"/>
            <a:r>
              <a:rPr lang="fa-IR" b="1" dirty="0">
                <a:solidFill>
                  <a:srgbClr val="996600"/>
                </a:solidFill>
                <a:cs typeface="B Zar" panose="00000400000000000000" pitchFamily="2" charset="-78"/>
              </a:rPr>
              <a:t>1-1. ارتقای محصولی </a:t>
            </a:r>
            <a:endParaRPr lang="en-US" b="1" dirty="0">
              <a:solidFill>
                <a:srgbClr val="996600"/>
              </a:solidFill>
              <a:cs typeface="B Zar" panose="00000400000000000000" pitchFamily="2" charset="-78"/>
            </a:endParaRPr>
          </a:p>
        </p:txBody>
      </p:sp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429C19CF-DDDD-3A8E-953C-BB83CEB97F5F}"/>
              </a:ext>
            </a:extLst>
          </p:cNvPr>
          <p:cNvGraphicFramePr>
            <a:graphicFrameLocks noGrp="1"/>
          </p:cNvGraphicFramePr>
          <p:nvPr/>
        </p:nvGraphicFramePr>
        <p:xfrm>
          <a:off x="573855" y="2551031"/>
          <a:ext cx="11044289" cy="2939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8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1379">
                  <a:extLst>
                    <a:ext uri="{9D8B030D-6E8A-4147-A177-3AD203B41FA5}">
                      <a16:colId xmlns:a16="http://schemas.microsoft.com/office/drawing/2014/main" val="49250397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560560062"/>
                    </a:ext>
                  </a:extLst>
                </a:gridCol>
                <a:gridCol w="1287366">
                  <a:extLst>
                    <a:ext uri="{9D8B030D-6E8A-4147-A177-3AD203B41FA5}">
                      <a16:colId xmlns:a16="http://schemas.microsoft.com/office/drawing/2014/main" val="29533721"/>
                    </a:ext>
                  </a:extLst>
                </a:gridCol>
              </a:tblGrid>
              <a:tr h="378975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Traffic" pitchFamily="2" charset="-78"/>
                        </a:rPr>
                        <a:t>اهمیت مساله از منظر </a:t>
                      </a:r>
                      <a:r>
                        <a:rPr lang="fa-IR" sz="1800" b="1" baseline="0" dirty="0">
                          <a:cs typeface="B Traffic" pitchFamily="2" charset="-78"/>
                        </a:rPr>
                        <a:t>آماری </a:t>
                      </a:r>
                      <a:endParaRPr lang="en-US" sz="1800" b="1" dirty="0">
                        <a:cs typeface="B Traffic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Traffic" pitchFamily="2" charset="-78"/>
                        </a:rPr>
                        <a:t>مصداق در صنایع پلاستیک</a:t>
                      </a:r>
                      <a:endParaRPr lang="en-US" sz="1800" b="1" dirty="0">
                        <a:cs typeface="B Traffic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Traffic" pitchFamily="2" charset="-78"/>
                        </a:rPr>
                        <a:t>اهم اقدامات </a:t>
                      </a:r>
                      <a:endParaRPr lang="en-US" sz="1800" b="1" dirty="0">
                        <a:cs typeface="B Traffic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>
                          <a:cs typeface="B Traffic" pitchFamily="2" charset="-78"/>
                        </a:rPr>
                        <a:t>روش </a:t>
                      </a:r>
                      <a:endParaRPr lang="en-US" sz="1800" b="1" dirty="0">
                        <a:cs typeface="B Traffic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71206678"/>
                  </a:ext>
                </a:extLst>
              </a:tr>
              <a:tr h="675842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Lotus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a-IR" dirty="0">
                          <a:cs typeface="B Lotus" pitchFamily="2" charset="-78"/>
                        </a:rPr>
                        <a:t>تغییر ترکیب سبد تولیدات صنایع پلاستیک به نفع پلاستیک های تخریب پذیر (</a:t>
                      </a:r>
                      <a:r>
                        <a:rPr lang="en-US" dirty="0">
                          <a:cs typeface="B Lotus" pitchFamily="2" charset="-78"/>
                        </a:rPr>
                        <a:t>degradable</a:t>
                      </a:r>
                      <a:r>
                        <a:rPr lang="fa-IR" dirty="0">
                          <a:cs typeface="B Lotus" pitchFamily="2" charset="-78"/>
                        </a:rPr>
                        <a:t>) و قابل بازیافت</a:t>
                      </a:r>
                      <a:r>
                        <a:rPr lang="en-US" dirty="0">
                          <a:cs typeface="B Lotus" pitchFamily="2" charset="-78"/>
                        </a:rPr>
                        <a:t> </a:t>
                      </a:r>
                      <a:r>
                        <a:rPr lang="fa-IR" dirty="0">
                          <a:cs typeface="B Lotus" pitchFamily="2" charset="-78"/>
                        </a:rPr>
                        <a:t>(</a:t>
                      </a:r>
                      <a:r>
                        <a:rPr lang="en-US" dirty="0">
                          <a:cs typeface="B Lotus" pitchFamily="2" charset="-78"/>
                        </a:rPr>
                        <a:t>recycled</a:t>
                      </a:r>
                      <a:r>
                        <a:rPr lang="fa-IR" dirty="0">
                          <a:cs typeface="B Lotus" pitchFamily="2" charset="-78"/>
                        </a:rPr>
                        <a:t>)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Lotus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Lotus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rtl="1">
                        <a:buFont typeface="Wingdings" pitchFamily="2" charset="2"/>
                        <a:buChar char="§"/>
                      </a:pPr>
                      <a:r>
                        <a:rPr lang="fa-IR" dirty="0">
                          <a:cs typeface="B Lotus" pitchFamily="2" charset="-78"/>
                        </a:rPr>
                        <a:t>بهبود واحدهای توسعه محصول</a:t>
                      </a:r>
                    </a:p>
                    <a:p>
                      <a:pPr marL="285750" indent="-285750" algn="just" rtl="1">
                        <a:buFont typeface="Wingdings" pitchFamily="2" charset="2"/>
                        <a:buChar char="§"/>
                      </a:pPr>
                      <a:r>
                        <a:rPr lang="fa-IR" dirty="0">
                          <a:cs typeface="B Lotus" pitchFamily="2" charset="-78"/>
                        </a:rPr>
                        <a:t>همکاری مشترک با سایر ذی نفعان حلقه ها در بروزآوری و توسعه محصول جدید </a:t>
                      </a:r>
                      <a:endParaRPr lang="en-US" dirty="0">
                        <a:cs typeface="B Lotus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Lotus" pitchFamily="2" charset="-78"/>
                        </a:rPr>
                        <a:t>ارتقای محصول (محصولات دارای ارزش افزوده بالاتر) </a:t>
                      </a:r>
                      <a:endParaRPr lang="en-US" sz="1800" b="1" dirty="0">
                        <a:cs typeface="B Lotus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92924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C3F9300-61DB-64D7-2A0A-413D10CE9522}"/>
              </a:ext>
            </a:extLst>
          </p:cNvPr>
          <p:cNvSpPr txBox="1"/>
          <p:nvPr/>
        </p:nvSpPr>
        <p:spPr>
          <a:xfrm>
            <a:off x="884080" y="2974528"/>
            <a:ext cx="432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>
                <a:cs typeface="B Traffic" pitchFamily="2" charset="-78"/>
              </a:rPr>
              <a:t>توان خلق ارزش افزوده در صنایع پلاستیک در مقایسه با متوسط صنعت </a:t>
            </a:r>
            <a:endParaRPr lang="en-US" sz="1600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3B42FAF5-84A6-2DB7-514F-7DBB2ABD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3" y="3521762"/>
            <a:ext cx="4601631" cy="193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3B9C306E-DA86-4DBE-35A3-BE55BC34D0E2}"/>
              </a:ext>
            </a:extLst>
          </p:cNvPr>
          <p:cNvGraphicFramePr>
            <a:graphicFrameLocks noGrp="1"/>
          </p:cNvGraphicFramePr>
          <p:nvPr/>
        </p:nvGraphicFramePr>
        <p:xfrm>
          <a:off x="573855" y="5913823"/>
          <a:ext cx="11063963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3684140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4121FDF-AE5A-4631-B50E-00FF5E6F0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2F153-1E10-4135-B473-077619F02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5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71C5F-D0E2-A0FA-20B0-96B774E3B6A3}"/>
              </a:ext>
            </a:extLst>
          </p:cNvPr>
          <p:cNvSpPr/>
          <p:nvPr/>
        </p:nvSpPr>
        <p:spPr>
          <a:xfrm>
            <a:off x="304800" y="1925867"/>
            <a:ext cx="11582400" cy="4932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304800" y="1355690"/>
            <a:ext cx="11582400" cy="773113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1.  مفهوم زنجیره ارزش و کاربرد آن در صنایع پلاستیک</a:t>
            </a:r>
          </a:p>
          <a:p>
            <a:pPr algn="r"/>
            <a:r>
              <a:rPr lang="fa-IR" sz="1600" b="1" dirty="0">
                <a:solidFill>
                  <a:srgbClr val="996600"/>
                </a:solidFill>
                <a:cs typeface="B Traffic" panose="00000400000000000000" pitchFamily="2" charset="-78"/>
              </a:rPr>
              <a:t>1-2. ارتقای فرآیندی </a:t>
            </a:r>
            <a:endParaRPr lang="en-US" sz="1600" b="1" dirty="0">
              <a:solidFill>
                <a:srgbClr val="996600"/>
              </a:solidFill>
              <a:cs typeface="B Traffic" panose="00000400000000000000" pitchFamily="2" charset="-78"/>
            </a:endParaRPr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8FFB7CE6-510F-5FA7-2630-A738F84632B6}"/>
              </a:ext>
            </a:extLst>
          </p:cNvPr>
          <p:cNvGraphicFramePr>
            <a:graphicFrameLocks noGrp="1"/>
          </p:cNvGraphicFramePr>
          <p:nvPr/>
        </p:nvGraphicFramePr>
        <p:xfrm>
          <a:off x="510355" y="2411444"/>
          <a:ext cx="11044289" cy="43052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4472">
                  <a:extLst>
                    <a:ext uri="{9D8B030D-6E8A-4147-A177-3AD203B41FA5}">
                      <a16:colId xmlns:a16="http://schemas.microsoft.com/office/drawing/2014/main" val="492503976"/>
                    </a:ext>
                  </a:extLst>
                </a:gridCol>
                <a:gridCol w="6200220">
                  <a:extLst>
                    <a:ext uri="{9D8B030D-6E8A-4147-A177-3AD203B41FA5}">
                      <a16:colId xmlns:a16="http://schemas.microsoft.com/office/drawing/2014/main" val="1560560062"/>
                    </a:ext>
                  </a:extLst>
                </a:gridCol>
                <a:gridCol w="1269597">
                  <a:extLst>
                    <a:ext uri="{9D8B030D-6E8A-4147-A177-3AD203B41FA5}">
                      <a16:colId xmlns:a16="http://schemas.microsoft.com/office/drawing/2014/main" val="29533721"/>
                    </a:ext>
                  </a:extLst>
                </a:gridCol>
              </a:tblGrid>
              <a:tr h="491041"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مصداق در صنایع پلاستیک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اهم اقدامات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>
                          <a:cs typeface="B Nazanin" panose="00000400000000000000" pitchFamily="2" charset="-78"/>
                        </a:rPr>
                        <a:t>روش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06678"/>
                  </a:ext>
                </a:extLst>
              </a:tr>
              <a:tr h="1314842"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افزایش سهم میکروپلاستیک های ثانویه در چرخه تولید پلاستیک 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a-IR" dirty="0">
                          <a:cs typeface="B Nazanin" panose="00000400000000000000" pitchFamily="2" charset="-78"/>
                        </a:rPr>
                        <a:t>بهره مندی از برنامه ریزی یکپارچه عملیات و فروش (</a:t>
                      </a:r>
                      <a:r>
                        <a:rPr lang="en-US" sz="1800" dirty="0">
                          <a:cs typeface="B Traffic" panose="00000400000000000000" pitchFamily="2" charset="-78"/>
                        </a:rPr>
                        <a:t>S&amp;OP</a:t>
                      </a:r>
                      <a:r>
                        <a:rPr lang="fa-IR" dirty="0">
                          <a:cs typeface="B Nazanin" panose="00000400000000000000" pitchFamily="2" charset="-78"/>
                        </a:rPr>
                        <a:t>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>
                          <a:cs typeface="B Nazanin" panose="00000400000000000000" pitchFamily="2" charset="-78"/>
                        </a:rPr>
                        <a:t> 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Nazanin" panose="00000400000000000000" pitchFamily="2" charset="-78"/>
                        </a:rPr>
                        <a:t>ارتقای فرآیند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4547471"/>
                  </a:ext>
                </a:extLst>
              </a:tr>
              <a:tr h="1201024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a-IR" sz="1400" b="1" dirty="0">
                          <a:cs typeface="B Traffic" pitchFamily="2" charset="-78"/>
                        </a:rPr>
                        <a:t>سهم پرداختهای غیرصنعتی (مولد</a:t>
                      </a:r>
                      <a:r>
                        <a:rPr lang="fa-IR" sz="1400" b="1" baseline="0" dirty="0">
                          <a:cs typeface="B Traffic" pitchFamily="2" charset="-78"/>
                        </a:rPr>
                        <a:t> زنجیره ارزش) </a:t>
                      </a:r>
                      <a:r>
                        <a:rPr lang="fa-IR" sz="1400" b="1" dirty="0">
                          <a:cs typeface="B Traffic" pitchFamily="2" charset="-78"/>
                        </a:rPr>
                        <a:t> در صنایع پلاستیک در مقایسه با متوسط صنعت </a:t>
                      </a:r>
                      <a:endParaRPr lang="en-US" sz="1600" dirty="0"/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fa-IR" dirty="0">
                        <a:cs typeface="B Nazanin" panose="00000400000000000000" pitchFamily="2" charset="-7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 rtl="1"/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اهمیت مساله از منظر آماری 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4F314F7-9F65-2AD4-55DA-DE097898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293" y="2921309"/>
            <a:ext cx="5590507" cy="122168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579777E2-3C2E-9BCC-20FE-1504B6404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45" y="4564065"/>
            <a:ext cx="5089055" cy="211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C44B47-0F2C-C753-B2D3-8F8D6F7FD769}"/>
              </a:ext>
            </a:extLst>
          </p:cNvPr>
          <p:cNvSpPr/>
          <p:nvPr/>
        </p:nvSpPr>
        <p:spPr>
          <a:xfrm>
            <a:off x="6267197" y="6399282"/>
            <a:ext cx="15179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200" b="1" dirty="0">
                <a:cs typeface="B Traffic" pitchFamily="2" charset="-78"/>
              </a:rPr>
              <a:t>ماخذ</a:t>
            </a:r>
            <a:r>
              <a:rPr lang="fa-IR" sz="1200" dirty="0">
                <a:cs typeface="B Traffic" pitchFamily="2" charset="-78"/>
              </a:rPr>
              <a:t>: مرکز آمار ایران </a:t>
            </a:r>
            <a:endParaRPr lang="en-US" sz="1200" dirty="0">
              <a:cs typeface="B Traffic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7D5984-DC6C-451C-A8A0-86BECFA41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535C2A-3AC4-48DA-A2A4-56F44EE5DD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B1411D6-1143-ECFE-8896-F5197DF1BA82}"/>
              </a:ext>
            </a:extLst>
          </p:cNvPr>
          <p:cNvSpPr/>
          <p:nvPr/>
        </p:nvSpPr>
        <p:spPr>
          <a:xfrm>
            <a:off x="3694914" y="1578003"/>
            <a:ext cx="7834667" cy="328553"/>
          </a:xfrm>
          <a:prstGeom prst="roundRect">
            <a:avLst>
              <a:gd name="adj" fmla="val 11477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2400" b="1" dirty="0">
                <a:solidFill>
                  <a:srgbClr val="996600"/>
                </a:solidFill>
                <a:cs typeface="B Traffic" panose="00000400000000000000" pitchFamily="2" charset="-78"/>
              </a:rPr>
              <a:t>1-1.  مفهوم زنجیره ارزش و کاربرد آن در صنایع پلاستیک </a:t>
            </a:r>
            <a:endParaRPr lang="en-US" sz="2400" b="1" dirty="0">
              <a:solidFill>
                <a:srgbClr val="996600"/>
              </a:solidFill>
              <a:cs typeface="B Traffic" panose="000004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573856" y="1566169"/>
            <a:ext cx="11044288" cy="773113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1.  مفهوم زنجیره ارزش و کاربرد آن در صنایع پلاستیک</a:t>
            </a:r>
          </a:p>
          <a:p>
            <a:pPr algn="r"/>
            <a:r>
              <a:rPr lang="fa-IR" sz="1600" b="1" dirty="0">
                <a:solidFill>
                  <a:srgbClr val="996600"/>
                </a:solidFill>
                <a:cs typeface="B Traffic" panose="00000400000000000000" pitchFamily="2" charset="-78"/>
              </a:rPr>
              <a:t>1-3. ارتقای کارکردی </a:t>
            </a:r>
            <a:endParaRPr lang="en-US" sz="1600" b="1" dirty="0">
              <a:solidFill>
                <a:srgbClr val="996600"/>
              </a:solidFill>
              <a:cs typeface="B Traffic" panose="00000400000000000000" pitchFamily="2" charset="-7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40B6F81B-E042-2DE0-9630-614142612641}"/>
              </a:ext>
            </a:extLst>
          </p:cNvPr>
          <p:cNvGraphicFramePr>
            <a:graphicFrameLocks noGrp="1"/>
          </p:cNvGraphicFramePr>
          <p:nvPr/>
        </p:nvGraphicFramePr>
        <p:xfrm>
          <a:off x="801109" y="2583064"/>
          <a:ext cx="10589781" cy="2745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8491">
                  <a:extLst>
                    <a:ext uri="{9D8B030D-6E8A-4147-A177-3AD203B41FA5}">
                      <a16:colId xmlns:a16="http://schemas.microsoft.com/office/drawing/2014/main" val="52851478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492503976"/>
                    </a:ext>
                  </a:extLst>
                </a:gridCol>
                <a:gridCol w="3043230">
                  <a:extLst>
                    <a:ext uri="{9D8B030D-6E8A-4147-A177-3AD203B41FA5}">
                      <a16:colId xmlns:a16="http://schemas.microsoft.com/office/drawing/2014/main" val="1560560062"/>
                    </a:ext>
                  </a:extLst>
                </a:gridCol>
                <a:gridCol w="1083260">
                  <a:extLst>
                    <a:ext uri="{9D8B030D-6E8A-4147-A177-3AD203B41FA5}">
                      <a16:colId xmlns:a16="http://schemas.microsoft.com/office/drawing/2014/main" val="29533721"/>
                    </a:ext>
                  </a:extLst>
                </a:gridCol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اهمیت مساله از منظر آماری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Traffic" panose="00000400000000000000" pitchFamily="2" charset="-78"/>
                        </a:rPr>
                        <a:t>مصداق در صنایع پلاستیک</a:t>
                      </a:r>
                      <a:endParaRPr lang="en-US" sz="1600" b="1" dirty="0">
                        <a:cs typeface="B Traffic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Traffic" panose="00000400000000000000" pitchFamily="2" charset="-78"/>
                        </a:rPr>
                        <a:t>اهم اقدامات </a:t>
                      </a:r>
                      <a:endParaRPr lang="en-US" sz="1600" b="1" dirty="0">
                        <a:cs typeface="B Traffic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b="1" dirty="0">
                          <a:cs typeface="B Traffic" panose="00000400000000000000" pitchFamily="2" charset="-78"/>
                        </a:rPr>
                        <a:t>روش </a:t>
                      </a:r>
                      <a:endParaRPr lang="en-US" sz="1600" b="1" dirty="0">
                        <a:cs typeface="B Traffic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71206678"/>
                  </a:ext>
                </a:extLst>
              </a:tr>
              <a:tr h="2371438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>
                          <a:cs typeface="B Lotus" pitchFamily="2" charset="-78"/>
                        </a:rPr>
                        <a:t>حرکت از تولید پلاستیک های با مصارف عمومی به سمت ترموپلاستیکها، پلاستیک های فلزنما (پلی کربنات ها) و سایر انواع پلاستیک های مهندسی و فوق مهندسی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>
                          <a:cs typeface="B Nazanin" panose="00000400000000000000" pitchFamily="2" charset="-78"/>
                        </a:rPr>
                        <a:t>حرکت به سمت</a:t>
                      </a:r>
                      <a:r>
                        <a:rPr lang="fa-IR" b="1" baseline="0" dirty="0">
                          <a:cs typeface="B Nazanin" panose="00000400000000000000" pitchFamily="2" charset="-78"/>
                        </a:rPr>
                        <a:t> بازار محصولات دارای کشش تقاضای پائین تر: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</a:pPr>
                      <a:r>
                        <a:rPr lang="fa-IR" baseline="0" dirty="0">
                          <a:cs typeface="B Nazanin" panose="00000400000000000000" pitchFamily="2" charset="-78"/>
                        </a:rPr>
                        <a:t>غیرهمگن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</a:pPr>
                      <a:r>
                        <a:rPr lang="fa-IR" baseline="0" dirty="0">
                          <a:cs typeface="B Nazanin" panose="00000400000000000000" pitchFamily="2" charset="-78"/>
                        </a:rPr>
                        <a:t>فاقد جانشین در تولید سایر کالاها 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</a:pPr>
                      <a:r>
                        <a:rPr lang="fa-IR" baseline="0" dirty="0">
                          <a:cs typeface="B Nazanin" panose="00000400000000000000" pitchFamily="2" charset="-78"/>
                        </a:rPr>
                        <a:t>دارای سهم قابل توجه از هزینه تمام شده محصول نهایی</a:t>
                      </a:r>
                    </a:p>
                    <a:p>
                      <a:pPr marL="285750" indent="-285750" algn="r" rtl="1">
                        <a:buFont typeface="Wingdings" pitchFamily="2" charset="2"/>
                        <a:buChar char="§"/>
                      </a:pPr>
                      <a:r>
                        <a:rPr lang="fa-IR" baseline="0" dirty="0">
                          <a:cs typeface="B Nazanin" panose="00000400000000000000" pitchFamily="2" charset="-78"/>
                        </a:rPr>
                        <a:t>کمتر اشباع شده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ارتقای عملکرد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960442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F9E405A9-8109-A39E-8690-7593D6F13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123" y="3140460"/>
            <a:ext cx="3719331" cy="1963283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B32FD2-2BD0-7CEB-CAFD-FDB062DCF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91300"/>
            <a:ext cx="3476625" cy="266700"/>
          </a:xfrm>
          <a:prstGeom prst="rect">
            <a:avLst/>
          </a:prstGeom>
        </p:spPr>
      </p:pic>
      <p:graphicFrame>
        <p:nvGraphicFramePr>
          <p:cNvPr id="14" name="Table 6">
            <a:extLst>
              <a:ext uri="{FF2B5EF4-FFF2-40B4-BE49-F238E27FC236}">
                <a16:creationId xmlns:a16="http://schemas.microsoft.com/office/drawing/2014/main" id="{7A3FF2F3-FE9A-37F8-7FC7-BCC510C52D89}"/>
              </a:ext>
            </a:extLst>
          </p:cNvPr>
          <p:cNvGraphicFramePr>
            <a:graphicFrameLocks noGrp="1"/>
          </p:cNvGraphicFramePr>
          <p:nvPr/>
        </p:nvGraphicFramePr>
        <p:xfrm>
          <a:off x="351013" y="5964061"/>
          <a:ext cx="1161142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407126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D7A57FD-C845-42C4-8269-A3D203928D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B4228D-D707-4D32-A131-B83798B032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573855" y="1515370"/>
            <a:ext cx="11044288" cy="328554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8814B-C5D0-57B4-2B5D-EA44716AFD70}"/>
              </a:ext>
            </a:extLst>
          </p:cNvPr>
          <p:cNvSpPr txBox="1"/>
          <p:nvPr/>
        </p:nvSpPr>
        <p:spPr>
          <a:xfrm>
            <a:off x="573856" y="1937435"/>
            <a:ext cx="11044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2-1. روندهای مشاهده شده در جهان: حرکت به سمت مدیریت خدمات مشتریان (</a:t>
            </a:r>
            <a:r>
              <a:rPr lang="en-US" sz="1400" b="1" dirty="0">
                <a:cs typeface="B Traffic" pitchFamily="2" charset="-78"/>
              </a:rPr>
              <a:t>CMS</a:t>
            </a:r>
            <a:r>
              <a:rPr lang="fa-IR" sz="1400" b="1" dirty="0">
                <a:cs typeface="B Traffic" pitchFamily="2" charset="-78"/>
              </a:rPr>
              <a:t>)</a:t>
            </a:r>
            <a:endParaRPr lang="en-US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B27BD0-2770-35DA-61A7-E8BFFAE15F25}"/>
              </a:ext>
            </a:extLst>
          </p:cNvPr>
          <p:cNvGrpSpPr/>
          <p:nvPr/>
        </p:nvGrpSpPr>
        <p:grpSpPr>
          <a:xfrm>
            <a:off x="2675405" y="2417844"/>
            <a:ext cx="6841187" cy="3127479"/>
            <a:chOff x="2675405" y="2283853"/>
            <a:chExt cx="6841187" cy="31274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A488D0-D993-BAE4-F239-85568AC6380C}"/>
                </a:ext>
              </a:extLst>
            </p:cNvPr>
            <p:cNvSpPr/>
            <p:nvPr/>
          </p:nvSpPr>
          <p:spPr>
            <a:xfrm>
              <a:off x="2747313" y="2283853"/>
              <a:ext cx="6697374" cy="2772229"/>
            </a:xfrm>
            <a:prstGeom prst="rect">
              <a:avLst/>
            </a:prstGeom>
            <a:solidFill>
              <a:srgbClr val="FFCB03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8BBACA-FB22-8C5E-B468-062FDBF60C04}"/>
                </a:ext>
              </a:extLst>
            </p:cNvPr>
            <p:cNvSpPr txBox="1"/>
            <p:nvPr/>
          </p:nvSpPr>
          <p:spPr>
            <a:xfrm>
              <a:off x="4286237" y="4510406"/>
              <a:ext cx="383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B Traffic" panose="00000400000000000000" pitchFamily="2" charset="-78"/>
                </a:rPr>
                <a:t>CMS: Customer Management Services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694C0E-56A1-AC41-7A21-13A63BC49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1624" y="2540227"/>
              <a:ext cx="6178613" cy="17870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4F9A65-741A-B21F-D5D0-2158E3F15D87}"/>
                </a:ext>
              </a:extLst>
            </p:cNvPr>
            <p:cNvSpPr txBox="1"/>
            <p:nvPr/>
          </p:nvSpPr>
          <p:spPr>
            <a:xfrm>
              <a:off x="2675405" y="5072778"/>
              <a:ext cx="68411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a-IR" sz="1600" b="1" dirty="0">
                  <a:cs typeface="B Traffic" panose="00000400000000000000" pitchFamily="2" charset="-78"/>
                </a:rPr>
                <a:t>حرکت از فروش محصولات پلیمری به سمت مدیریت زنجیره محصولات پلیمری</a:t>
              </a:r>
              <a:endParaRPr lang="en-US" sz="1600" b="1" dirty="0">
                <a:cs typeface="B Traffic" panose="00000400000000000000" pitchFamily="2" charset="-78"/>
              </a:endParaRPr>
            </a:p>
          </p:txBody>
        </p:sp>
      </p:grpSp>
      <p:graphicFrame>
        <p:nvGraphicFramePr>
          <p:cNvPr id="17" name="Table 6">
            <a:extLst>
              <a:ext uri="{FF2B5EF4-FFF2-40B4-BE49-F238E27FC236}">
                <a16:creationId xmlns:a16="http://schemas.microsoft.com/office/drawing/2014/main" id="{09EAA894-9535-D982-20C5-B338BB8A51E1}"/>
              </a:ext>
            </a:extLst>
          </p:cNvPr>
          <p:cNvGraphicFramePr>
            <a:graphicFrameLocks noGrp="1"/>
          </p:cNvGraphicFramePr>
          <p:nvPr/>
        </p:nvGraphicFramePr>
        <p:xfrm>
          <a:off x="351013" y="5964061"/>
          <a:ext cx="1161142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407126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D635CBD-A4A7-4CCA-96E5-B2BE6D56C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BE9567-1999-4B40-9115-00E9A9FB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8964669-B7A9-E08F-121D-A4712C79626D}"/>
              </a:ext>
            </a:extLst>
          </p:cNvPr>
          <p:cNvSpPr/>
          <p:nvPr/>
        </p:nvSpPr>
        <p:spPr>
          <a:xfrm>
            <a:off x="573855" y="1515370"/>
            <a:ext cx="11044288" cy="328554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98814B-C5D0-57B4-2B5D-EA44716AFD70}"/>
              </a:ext>
            </a:extLst>
          </p:cNvPr>
          <p:cNvSpPr txBox="1"/>
          <p:nvPr/>
        </p:nvSpPr>
        <p:spPr>
          <a:xfrm>
            <a:off x="573856" y="1937435"/>
            <a:ext cx="11044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2-1. روندهای مشاهده شده در جهان: حرکت به سمت مدیریت خدمات مشتریان (</a:t>
            </a:r>
            <a:r>
              <a:rPr lang="en-US" sz="1400" b="1" dirty="0">
                <a:cs typeface="B Traffic" pitchFamily="2" charset="-78"/>
              </a:rPr>
              <a:t>CMS</a:t>
            </a:r>
            <a:r>
              <a:rPr lang="fa-IR" sz="1400" b="1" dirty="0">
                <a:cs typeface="B Traffic" pitchFamily="2" charset="-78"/>
              </a:rPr>
              <a:t>)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4E1A9B-4FA6-A4AC-ADB1-DA46F14B762F}"/>
              </a:ext>
            </a:extLst>
          </p:cNvPr>
          <p:cNvSpPr txBox="1"/>
          <p:nvPr/>
        </p:nvSpPr>
        <p:spPr>
          <a:xfrm>
            <a:off x="7355246" y="2622176"/>
            <a:ext cx="4298924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cs typeface="B Traffic" panose="00000400000000000000" pitchFamily="2" charset="-78"/>
              </a:rPr>
              <a:t>OEM</a:t>
            </a:r>
            <a:r>
              <a:rPr lang="en-US" dirty="0">
                <a:cs typeface="B Traffic" panose="00000400000000000000" pitchFamily="2" charset="-78"/>
              </a:rPr>
              <a:t>: original Equipment Manufacturing</a:t>
            </a:r>
          </a:p>
          <a:p>
            <a:r>
              <a:rPr lang="en-US" b="1" dirty="0">
                <a:cs typeface="B Traffic" panose="00000400000000000000" pitchFamily="2" charset="-78"/>
              </a:rPr>
              <a:t>ODM</a:t>
            </a:r>
            <a:r>
              <a:rPr lang="en-US" dirty="0">
                <a:cs typeface="B Traffic" panose="00000400000000000000" pitchFamily="2" charset="-78"/>
              </a:rPr>
              <a:t>: Original Design Manufacturing</a:t>
            </a:r>
          </a:p>
          <a:p>
            <a:r>
              <a:rPr lang="en-US" b="1" dirty="0">
                <a:cs typeface="B Traffic" panose="00000400000000000000" pitchFamily="2" charset="-78"/>
              </a:rPr>
              <a:t>OBM</a:t>
            </a:r>
            <a:r>
              <a:rPr lang="en-US" dirty="0">
                <a:cs typeface="B Traffic" panose="00000400000000000000" pitchFamily="2" charset="-78"/>
              </a:rPr>
              <a:t>: Own Brand Manufacturing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E3F29E-9E19-9A6D-AE05-0F580746062F}"/>
              </a:ext>
            </a:extLst>
          </p:cNvPr>
          <p:cNvGrpSpPr/>
          <p:nvPr/>
        </p:nvGrpSpPr>
        <p:grpSpPr>
          <a:xfrm>
            <a:off x="801109" y="2235010"/>
            <a:ext cx="6374391" cy="3626303"/>
            <a:chOff x="801109" y="2235010"/>
            <a:chExt cx="6125027" cy="3626303"/>
          </a:xfrm>
        </p:grpSpPr>
        <p:pic>
          <p:nvPicPr>
            <p:cNvPr id="30" name="Picture 2" descr="From OEM to OBM in Taiwan design development | Download Scientific Diagram">
              <a:extLst>
                <a:ext uri="{FF2B5EF4-FFF2-40B4-BE49-F238E27FC236}">
                  <a16:creationId xmlns:a16="http://schemas.microsoft.com/office/drawing/2014/main" id="{151BBE74-7EF3-556E-4C5C-3C80904C6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109" y="2235010"/>
              <a:ext cx="6125027" cy="3626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5198CA-8E34-7CAE-1A14-B0899C5D2F85}"/>
                </a:ext>
              </a:extLst>
            </p:cNvPr>
            <p:cNvSpPr/>
            <p:nvPr/>
          </p:nvSpPr>
          <p:spPr>
            <a:xfrm>
              <a:off x="2794000" y="2364123"/>
              <a:ext cx="3035300" cy="33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134FB25-B83F-CF16-C3AC-B5CABB0EEAD3}"/>
                </a:ext>
              </a:extLst>
            </p:cNvPr>
            <p:cNvSpPr/>
            <p:nvPr/>
          </p:nvSpPr>
          <p:spPr>
            <a:xfrm>
              <a:off x="1943100" y="5275083"/>
              <a:ext cx="4983036" cy="586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CC609C-F2BB-7F61-7B62-E3E2F868CECB}"/>
                </a:ext>
              </a:extLst>
            </p:cNvPr>
            <p:cNvSpPr/>
            <p:nvPr/>
          </p:nvSpPr>
          <p:spPr>
            <a:xfrm>
              <a:off x="801109" y="3162667"/>
              <a:ext cx="243094" cy="1853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C8B0584-6251-9DA1-CA6A-EE8494B0F6D7}"/>
              </a:ext>
            </a:extLst>
          </p:cNvPr>
          <p:cNvSpPr txBox="1"/>
          <p:nvPr/>
        </p:nvSpPr>
        <p:spPr>
          <a:xfrm>
            <a:off x="4457700" y="5275083"/>
            <a:ext cx="260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Traffic" panose="00000400000000000000" pitchFamily="2" charset="-78"/>
              </a:rPr>
              <a:t>مرحله در زنجیره ارزش</a:t>
            </a:r>
            <a:endParaRPr lang="en-US" sz="1200" b="1" dirty="0">
              <a:cs typeface="B Traffic" panose="000004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B03DE5-3C78-4973-1530-FB8E3664613B}"/>
              </a:ext>
            </a:extLst>
          </p:cNvPr>
          <p:cNvSpPr txBox="1"/>
          <p:nvPr/>
        </p:nvSpPr>
        <p:spPr>
          <a:xfrm rot="16200000">
            <a:off x="409300" y="3909661"/>
            <a:ext cx="1027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Traffic" panose="00000400000000000000" pitchFamily="2" charset="-78"/>
              </a:rPr>
              <a:t>ارزش افزوده</a:t>
            </a:r>
            <a:endParaRPr lang="en-US" sz="1200" b="1" dirty="0">
              <a:cs typeface="B Traffic" panose="00000400000000000000" pitchFamily="2" charset="-78"/>
            </a:endParaRP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A1F652EB-ED7A-504E-0505-693062D3A7B4}"/>
              </a:ext>
            </a:extLst>
          </p:cNvPr>
          <p:cNvGraphicFramePr>
            <a:graphicFrameLocks noGrp="1"/>
          </p:cNvGraphicFramePr>
          <p:nvPr/>
        </p:nvGraphicFramePr>
        <p:xfrm>
          <a:off x="351013" y="5964061"/>
          <a:ext cx="1161142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407126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134C2B45-09D6-4540-8944-08254651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D79D58-19CF-4F66-876F-276ADEF05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1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8814B-C5D0-57B4-2B5D-EA44716AFD70}"/>
              </a:ext>
            </a:extLst>
          </p:cNvPr>
          <p:cNvSpPr txBox="1"/>
          <p:nvPr/>
        </p:nvSpPr>
        <p:spPr>
          <a:xfrm>
            <a:off x="573856" y="1937435"/>
            <a:ext cx="11044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1400" b="1" dirty="0">
                <a:cs typeface="B Traffic" pitchFamily="2" charset="-78"/>
              </a:rPr>
              <a:t>2-1. روندهای مشاهده شده در جهان: حرکت به سمت مدیریت خدمات مشتریان (</a:t>
            </a:r>
            <a:r>
              <a:rPr lang="en-US" sz="1400" b="1" dirty="0">
                <a:cs typeface="B Traffic" pitchFamily="2" charset="-78"/>
              </a:rPr>
              <a:t>CMS</a:t>
            </a:r>
            <a:r>
              <a:rPr lang="fa-IR" sz="1400" b="1" dirty="0">
                <a:cs typeface="B Traffic" pitchFamily="2" charset="-78"/>
              </a:rPr>
              <a:t>)</a:t>
            </a:r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4E1A9B-4FA6-A4AC-ADB1-DA46F14B762F}"/>
              </a:ext>
            </a:extLst>
          </p:cNvPr>
          <p:cNvSpPr txBox="1"/>
          <p:nvPr/>
        </p:nvSpPr>
        <p:spPr>
          <a:xfrm>
            <a:off x="7355246" y="2622176"/>
            <a:ext cx="4262897" cy="92333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cs typeface="B Traffic" panose="00000400000000000000" pitchFamily="2" charset="-78"/>
              </a:rPr>
              <a:t>OEM</a:t>
            </a:r>
            <a:r>
              <a:rPr lang="en-US" dirty="0">
                <a:cs typeface="B Traffic" panose="00000400000000000000" pitchFamily="2" charset="-78"/>
              </a:rPr>
              <a:t>: original Equipment Manufacturing</a:t>
            </a:r>
          </a:p>
          <a:p>
            <a:r>
              <a:rPr lang="en-US" b="1" dirty="0">
                <a:cs typeface="B Traffic" panose="00000400000000000000" pitchFamily="2" charset="-78"/>
              </a:rPr>
              <a:t>ODM</a:t>
            </a:r>
            <a:r>
              <a:rPr lang="en-US" dirty="0">
                <a:cs typeface="B Traffic" panose="00000400000000000000" pitchFamily="2" charset="-78"/>
              </a:rPr>
              <a:t>: Original Design Manufacturing</a:t>
            </a:r>
          </a:p>
          <a:p>
            <a:r>
              <a:rPr lang="en-US" b="1" dirty="0">
                <a:cs typeface="B Traffic" panose="00000400000000000000" pitchFamily="2" charset="-78"/>
              </a:rPr>
              <a:t>OBM</a:t>
            </a:r>
            <a:r>
              <a:rPr lang="en-US" dirty="0">
                <a:cs typeface="B Traffic" panose="00000400000000000000" pitchFamily="2" charset="-78"/>
              </a:rPr>
              <a:t>: Own Brand Manufacturing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9C2208-787C-3254-9721-43B3A36411C5}"/>
              </a:ext>
            </a:extLst>
          </p:cNvPr>
          <p:cNvGrpSpPr/>
          <p:nvPr/>
        </p:nvGrpSpPr>
        <p:grpSpPr>
          <a:xfrm>
            <a:off x="784396" y="2235010"/>
            <a:ext cx="6391104" cy="3626303"/>
            <a:chOff x="784396" y="2235010"/>
            <a:chExt cx="6391104" cy="36263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E3F29E-9E19-9A6D-AE05-0F580746062F}"/>
                </a:ext>
              </a:extLst>
            </p:cNvPr>
            <p:cNvGrpSpPr/>
            <p:nvPr/>
          </p:nvGrpSpPr>
          <p:grpSpPr>
            <a:xfrm>
              <a:off x="801109" y="2235010"/>
              <a:ext cx="6374391" cy="3626303"/>
              <a:chOff x="801109" y="2235010"/>
              <a:chExt cx="6125027" cy="3626303"/>
            </a:xfrm>
          </p:grpSpPr>
          <p:pic>
            <p:nvPicPr>
              <p:cNvPr id="30" name="Picture 2" descr="From OEM to OBM in Taiwan design development | Download Scientific Diagram">
                <a:extLst>
                  <a:ext uri="{FF2B5EF4-FFF2-40B4-BE49-F238E27FC236}">
                    <a16:creationId xmlns:a16="http://schemas.microsoft.com/office/drawing/2014/main" id="{151BBE74-7EF3-556E-4C5C-3C80904C6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109" y="2235010"/>
                <a:ext cx="6125027" cy="3626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5198CA-8E34-7CAE-1A14-B0899C5D2F85}"/>
                  </a:ext>
                </a:extLst>
              </p:cNvPr>
              <p:cNvSpPr/>
              <p:nvPr/>
            </p:nvSpPr>
            <p:spPr>
              <a:xfrm>
                <a:off x="2794000" y="2364123"/>
                <a:ext cx="3035300" cy="335280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134FB25-B83F-CF16-C3AC-B5CABB0EEAD3}"/>
                  </a:ext>
                </a:extLst>
              </p:cNvPr>
              <p:cNvSpPr/>
              <p:nvPr/>
            </p:nvSpPr>
            <p:spPr>
              <a:xfrm>
                <a:off x="1943100" y="5275083"/>
                <a:ext cx="4983036" cy="586229"/>
              </a:xfrm>
              <a:prstGeom prst="rect">
                <a:avLst/>
              </a:prstGeom>
              <a:solidFill>
                <a:srgbClr val="F2F2F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9CC609C-F2BB-7F61-7B62-E3E2F868CECB}"/>
                  </a:ext>
                </a:extLst>
              </p:cNvPr>
              <p:cNvSpPr/>
              <p:nvPr/>
            </p:nvSpPr>
            <p:spPr>
              <a:xfrm>
                <a:off x="801109" y="3162667"/>
                <a:ext cx="243094" cy="1853833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8B0584-6251-9DA1-CA6A-EE8494B0F6D7}"/>
                </a:ext>
              </a:extLst>
            </p:cNvPr>
            <p:cNvSpPr txBox="1"/>
            <p:nvPr/>
          </p:nvSpPr>
          <p:spPr>
            <a:xfrm>
              <a:off x="4457700" y="5275083"/>
              <a:ext cx="2603500" cy="276999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>
                  <a:cs typeface="B Traffic" panose="00000400000000000000" pitchFamily="2" charset="-78"/>
                </a:rPr>
                <a:t>مرحله در زنجیره ارزش</a:t>
              </a:r>
              <a:endParaRPr lang="en-US" sz="1200" b="1" dirty="0">
                <a:cs typeface="B Traffic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5B03DE5-3C78-4973-1530-FB8E3664613B}"/>
                </a:ext>
              </a:extLst>
            </p:cNvPr>
            <p:cNvSpPr txBox="1"/>
            <p:nvPr/>
          </p:nvSpPr>
          <p:spPr>
            <a:xfrm rot="16200000">
              <a:off x="409300" y="3909661"/>
              <a:ext cx="1027191" cy="27699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200" b="1" dirty="0">
                  <a:cs typeface="B Traffic" panose="00000400000000000000" pitchFamily="2" charset="-78"/>
                </a:rPr>
                <a:t>ارزش افزوده</a:t>
              </a:r>
              <a:endParaRPr lang="en-US" sz="1200" b="1" dirty="0">
                <a:cs typeface="B Traffic" panose="00000400000000000000" pitchFamily="2" charset="-78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D6CF3BE-2670-C189-31EA-A1903ADCC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1000" y="4325582"/>
              <a:ext cx="298450" cy="23617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0374C38-13EB-B9FA-0881-CC0E33EA3E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3871" y="3896929"/>
              <a:ext cx="586354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F933353-45C7-FB1C-EBF8-7BB3127FE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84267" y="3629517"/>
              <a:ext cx="298450" cy="23617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39AED9-AF63-8FA5-04EC-B371D121493E}"/>
                </a:ext>
              </a:extLst>
            </p:cNvPr>
            <p:cNvCxnSpPr>
              <a:cxnSpLocks/>
            </p:cNvCxnSpPr>
            <p:nvPr/>
          </p:nvCxnSpPr>
          <p:spPr>
            <a:xfrm>
              <a:off x="3010688" y="3162667"/>
              <a:ext cx="586354" cy="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1FB334-F5F1-06D8-B234-A46C43EBB643}"/>
                </a:ext>
              </a:extLst>
            </p:cNvPr>
            <p:cNvSpPr/>
            <p:nvPr/>
          </p:nvSpPr>
          <p:spPr>
            <a:xfrm>
              <a:off x="1054099" y="4264954"/>
              <a:ext cx="935493" cy="3857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EE3BE9-FC1A-22D7-0332-D964CEDE3490}"/>
                </a:ext>
              </a:extLst>
            </p:cNvPr>
            <p:cNvSpPr/>
            <p:nvPr/>
          </p:nvSpPr>
          <p:spPr>
            <a:xfrm>
              <a:off x="1061395" y="2664837"/>
              <a:ext cx="935493" cy="38577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23051DE-E1FE-9392-0DD6-6D78607FBB3E}"/>
              </a:ext>
            </a:extLst>
          </p:cNvPr>
          <p:cNvSpPr/>
          <p:nvPr/>
        </p:nvSpPr>
        <p:spPr>
          <a:xfrm>
            <a:off x="573855" y="1515370"/>
            <a:ext cx="11044288" cy="328554"/>
          </a:xfrm>
          <a:prstGeom prst="roundRect">
            <a:avLst>
              <a:gd name="adj" fmla="val 1147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fa-IR" b="1" dirty="0">
                <a:solidFill>
                  <a:srgbClr val="996600"/>
                </a:solidFill>
                <a:cs typeface="B Traffic" panose="00000400000000000000" pitchFamily="2" charset="-78"/>
              </a:rPr>
              <a:t>2- ضرورتهای توسعه زنجیره ارزش در صنایع پلاستیک </a:t>
            </a:r>
          </a:p>
        </p:txBody>
      </p:sp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D852E6CD-C9A2-DA00-F228-17E258E34A69}"/>
              </a:ext>
            </a:extLst>
          </p:cNvPr>
          <p:cNvGraphicFramePr>
            <a:graphicFrameLocks noGrp="1"/>
          </p:cNvGraphicFramePr>
          <p:nvPr/>
        </p:nvGraphicFramePr>
        <p:xfrm>
          <a:off x="351013" y="5964061"/>
          <a:ext cx="11611427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23">
                  <a:extLst>
                    <a:ext uri="{9D8B030D-6E8A-4147-A177-3AD203B41FA5}">
                      <a16:colId xmlns:a16="http://schemas.microsoft.com/office/drawing/2014/main" val="4046739806"/>
                    </a:ext>
                  </a:extLst>
                </a:gridCol>
                <a:gridCol w="4156364">
                  <a:extLst>
                    <a:ext uri="{9D8B030D-6E8A-4147-A177-3AD203B41FA5}">
                      <a16:colId xmlns:a16="http://schemas.microsoft.com/office/drawing/2014/main" val="1867026870"/>
                    </a:ext>
                  </a:extLst>
                </a:gridCol>
                <a:gridCol w="4071263">
                  <a:extLst>
                    <a:ext uri="{9D8B030D-6E8A-4147-A177-3AD203B41FA5}">
                      <a16:colId xmlns:a16="http://schemas.microsoft.com/office/drawing/2014/main" val="1207874193"/>
                    </a:ext>
                  </a:extLst>
                </a:gridCol>
                <a:gridCol w="2404777">
                  <a:extLst>
                    <a:ext uri="{9D8B030D-6E8A-4147-A177-3AD203B41FA5}">
                      <a16:colId xmlns:a16="http://schemas.microsoft.com/office/drawing/2014/main" val="1600089015"/>
                    </a:ext>
                  </a:extLst>
                </a:gridCol>
              </a:tblGrid>
              <a:tr h="270625">
                <a:tc>
                  <a:txBody>
                    <a:bodyPr/>
                    <a:lstStyle/>
                    <a:p>
                      <a:pPr algn="r" rtl="1"/>
                      <a:r>
                        <a:rPr lang="fa-IR" sz="1200" dirty="0">
                          <a:solidFill>
                            <a:sysClr val="windowText" lastClr="000000"/>
                          </a:solidFill>
                          <a:cs typeface="B Traffic" panose="00000400000000000000" pitchFamily="2" charset="-78"/>
                        </a:rPr>
                        <a:t>4-توصیات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3- الزامات همپایی با تحولات روز دنیا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2- ضرورتهای توسعه زنجیره ارزش در صنایع پلاستیک 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2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B Traffic" panose="00000400000000000000" pitchFamily="2" charset="-78"/>
                        </a:rPr>
                        <a:t>1- زنجیره ارزش صنایع پلاستیک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B Traffic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02108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85B36F28-CCEC-4BCF-AC7B-3D2BF8E9D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738" y="335888"/>
            <a:ext cx="1017292" cy="8053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E75DC4-25E9-408D-937C-D01AB69EB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43" y="332211"/>
            <a:ext cx="811551" cy="8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2137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</TotalTime>
  <Words>1527</Words>
  <Application>Microsoft Office PowerPoint</Application>
  <PresentationFormat>Widescreen</PresentationFormat>
  <Paragraphs>290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 Lotus</vt:lpstr>
      <vt:lpstr>B Nazanin</vt:lpstr>
      <vt:lpstr>B Traffic</vt:lpstr>
      <vt:lpstr>Calibri</vt:lpstr>
      <vt:lpstr>HelveticaNeueLT Std Lt Cn</vt:lpstr>
      <vt:lpstr>Tw Cen MT</vt:lpstr>
      <vt:lpstr>Wingdings</vt:lpstr>
      <vt:lpstr>Droplet</vt:lpstr>
      <vt:lpstr>«توسعه زنجیره ارزش در صنایع پلاستیک ایران و توصیه‌هایی برای پیوستن به زنجیره های ارزش جهانی»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«توسعه زنجیره ارزش در صنایع پلاستیک ایران و توصیه‌هایی برای پیوستن به زنجیره های ارزش جهانی»</dc:title>
  <dc:creator>KeshavarzMehdi</dc:creator>
  <cp:lastModifiedBy>KeshavarzMehdi</cp:lastModifiedBy>
  <cp:revision>2</cp:revision>
  <dcterms:created xsi:type="dcterms:W3CDTF">2024-12-31T06:07:28Z</dcterms:created>
  <dcterms:modified xsi:type="dcterms:W3CDTF">2024-12-31T06:23:16Z</dcterms:modified>
</cp:coreProperties>
</file>